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17"/>
      <p:bold r:id="rId18"/>
      <p:italic r:id="rId19"/>
      <p:boldItalic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  <p:embeddedFont>
      <p:font typeface="Poiret One" panose="020B0604020202020204" charset="0"/>
      <p:regular r:id="rId25"/>
    </p:embeddedFont>
    <p:embeddedFont>
      <p:font typeface="Kite One" panose="020B0604020202020204" charset="0"/>
      <p:regular r:id="rId26"/>
    </p:embeddedFont>
    <p:embeddedFont>
      <p:font typeface="Anton" panose="020B0604020202020204" charset="0"/>
      <p:regular r:id="rId27"/>
    </p:embeddedFont>
    <p:embeddedFont>
      <p:font typeface="Impact" panose="020B0806030902050204" pitchFamily="3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7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C2D7"/>
    <a:srgbClr val="02C4D9"/>
    <a:srgbClr val="03B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198" y="114"/>
      </p:cViewPr>
      <p:guideLst>
        <p:guide orient="horz" pos="1620"/>
        <p:guide pos="2880"/>
        <p:guide orient="horz" pos="7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f607f8a7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f607f8a7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5586847419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5586847419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5c40a1072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5c40a1072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5bc1a5bd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5bc1a5bd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5bc1a5bdc1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5bc1a5bdc1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ff607f8a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ff607f8a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5c6ae4c7b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5c6ae4c7b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5c6ae4c7b7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5c6ae4c7b7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5c6ae4c7b7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5c6ae4c7b7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5c14edc7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5c14edc7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5c40a1072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5c40a10729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5c40a10729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5c40a10729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5586847419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5586847419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5c14edc79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5c14edc79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21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o.vcu.edu/canva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311700" y="278250"/>
            <a:ext cx="8520600" cy="4587000"/>
            <a:chOff x="311700" y="293700"/>
            <a:chExt cx="8520600" cy="4587000"/>
          </a:xfrm>
        </p:grpSpPr>
        <p:sp>
          <p:nvSpPr>
            <p:cNvPr id="55" name="Google Shape;55;p13"/>
            <p:cNvSpPr/>
            <p:nvPr/>
          </p:nvSpPr>
          <p:spPr>
            <a:xfrm>
              <a:off x="311700" y="293700"/>
              <a:ext cx="8520600" cy="4587000"/>
            </a:xfrm>
            <a:prstGeom prst="rect">
              <a:avLst/>
            </a:prstGeom>
            <a:noFill/>
            <a:ln w="28575" cap="flat" cmpd="sng">
              <a:solidFill>
                <a:srgbClr val="3C78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392549" y="363575"/>
              <a:ext cx="8355900" cy="4446600"/>
            </a:xfrm>
            <a:prstGeom prst="rect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13"/>
          <p:cNvSpPr txBox="1">
            <a:spLocks noGrp="1"/>
          </p:cNvSpPr>
          <p:nvPr>
            <p:ph type="ctrTitle"/>
          </p:nvPr>
        </p:nvSpPr>
        <p:spPr>
          <a:xfrm>
            <a:off x="980200" y="439775"/>
            <a:ext cx="7088700" cy="645300"/>
          </a:xfrm>
          <a:prstGeom prst="rect">
            <a:avLst/>
          </a:prstGeom>
        </p:spPr>
        <p:txBody>
          <a:bodyPr spcFirstLastPara="1" wrap="square" lIns="9125" tIns="9125" rIns="9125" bIns="91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Academic Technologies (AT)</a:t>
            </a:r>
            <a:endParaRPr sz="4000"/>
          </a:p>
        </p:txBody>
      </p:sp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980200" y="1008350"/>
            <a:ext cx="7126800" cy="302100"/>
          </a:xfrm>
          <a:prstGeom prst="rect">
            <a:avLst/>
          </a:prstGeom>
        </p:spPr>
        <p:txBody>
          <a:bodyPr spcFirstLastPara="1" wrap="square" lIns="9125" tIns="9125" rIns="9125" bIns="91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A unit of VCU Technology Services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980200" y="1471825"/>
            <a:ext cx="7088400" cy="302100"/>
          </a:xfrm>
          <a:prstGeom prst="rect">
            <a:avLst/>
          </a:prstGeom>
        </p:spPr>
        <p:txBody>
          <a:bodyPr spcFirstLastPara="1" wrap="square" lIns="9125" tIns="9125" rIns="9125" bIns="9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 b="1" dirty="0">
                <a:solidFill>
                  <a:schemeClr val="accent5">
                    <a:lumMod val="75000"/>
                  </a:schemeClr>
                </a:solidFill>
              </a:rPr>
              <a:t>delivers</a:t>
            </a:r>
            <a:r>
              <a:rPr lang="en" sz="2400" b="1" dirty="0">
                <a:solidFill>
                  <a:srgbClr val="5C3FB2"/>
                </a:solidFill>
              </a:rPr>
              <a:t> </a:t>
            </a:r>
            <a:r>
              <a:rPr lang="en" sz="2400" b="1" dirty="0">
                <a:solidFill>
                  <a:srgbClr val="1155CC"/>
                </a:solidFill>
              </a:rPr>
              <a:t>  </a:t>
            </a:r>
            <a:r>
              <a:rPr lang="en" sz="2200" dirty="0">
                <a:solidFill>
                  <a:srgbClr val="18C3B7"/>
                </a:solidFill>
              </a:rPr>
              <a:t>✽ </a:t>
            </a:r>
            <a:r>
              <a:rPr lang="en" sz="2400" b="1" dirty="0">
                <a:solidFill>
                  <a:srgbClr val="1155CC"/>
                </a:solidFill>
              </a:rPr>
              <a:t>  </a:t>
            </a:r>
            <a:r>
              <a:rPr lang="en" sz="2400" b="1" dirty="0">
                <a:solidFill>
                  <a:schemeClr val="accent5">
                    <a:lumMod val="75000"/>
                  </a:schemeClr>
                </a:solidFill>
              </a:rPr>
              <a:t>manages</a:t>
            </a:r>
            <a:r>
              <a:rPr lang="en" sz="2400" b="1" dirty="0">
                <a:solidFill>
                  <a:srgbClr val="5C3FB2"/>
                </a:solidFill>
              </a:rPr>
              <a:t> </a:t>
            </a:r>
            <a:r>
              <a:rPr lang="en" sz="2400" b="1" dirty="0">
                <a:solidFill>
                  <a:srgbClr val="1155CC"/>
                </a:solidFill>
              </a:rPr>
              <a:t>  </a:t>
            </a:r>
            <a:r>
              <a:rPr lang="en" sz="2200" dirty="0">
                <a:solidFill>
                  <a:srgbClr val="18C3B7"/>
                </a:solidFill>
              </a:rPr>
              <a:t>✽</a:t>
            </a:r>
            <a:r>
              <a:rPr lang="en" sz="2400" b="1" dirty="0">
                <a:solidFill>
                  <a:srgbClr val="18C3B7"/>
                </a:solidFill>
              </a:rPr>
              <a:t> </a:t>
            </a:r>
            <a:r>
              <a:rPr lang="en" sz="2400" b="1" dirty="0">
                <a:solidFill>
                  <a:srgbClr val="1155CC"/>
                </a:solidFill>
              </a:rPr>
              <a:t>  </a:t>
            </a:r>
            <a:r>
              <a:rPr lang="en" sz="2400" b="1" dirty="0">
                <a:solidFill>
                  <a:schemeClr val="accent5">
                    <a:lumMod val="75000"/>
                  </a:schemeClr>
                </a:solidFill>
              </a:rPr>
              <a:t>supports</a:t>
            </a:r>
            <a:endParaRPr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980200" y="2504250"/>
            <a:ext cx="7088400" cy="1114200"/>
          </a:xfrm>
          <a:prstGeom prst="rect">
            <a:avLst/>
          </a:prstGeom>
        </p:spPr>
        <p:txBody>
          <a:bodyPr spcFirstLastPara="1" wrap="square" lIns="9125" tIns="9125" rIns="9125" bIns="9125" anchor="ctr" anchorCtr="0">
            <a:normAutofit/>
          </a:bodyPr>
          <a:lstStyle/>
          <a:p>
            <a:pPr marL="1143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18C3B7"/>
                </a:solidFill>
              </a:rPr>
              <a:t>✽ </a:t>
            </a:r>
            <a:r>
              <a:rPr lang="en" sz="2200" dirty="0"/>
              <a:t>to enhance teaching and learning</a:t>
            </a:r>
            <a:endParaRPr sz="2200" dirty="0"/>
          </a:p>
          <a:p>
            <a:pPr marL="1143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18C3B7"/>
                </a:solidFill>
              </a:rPr>
              <a:t>✽ </a:t>
            </a:r>
            <a:r>
              <a:rPr lang="en" sz="2200" dirty="0"/>
              <a:t>increase student engagement</a:t>
            </a:r>
            <a:endParaRPr sz="2200" dirty="0"/>
          </a:p>
          <a:p>
            <a:pPr marL="1143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18C3B7"/>
                </a:solidFill>
              </a:rPr>
              <a:t>✽ </a:t>
            </a:r>
            <a:r>
              <a:rPr lang="en" sz="2200" dirty="0"/>
              <a:t>promote positive learning outcomes</a:t>
            </a:r>
            <a:endParaRPr sz="2200" dirty="0"/>
          </a:p>
        </p:txBody>
      </p:sp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980200" y="1984075"/>
            <a:ext cx="7088700" cy="472200"/>
          </a:xfrm>
          <a:prstGeom prst="rect">
            <a:avLst/>
          </a:prstGeom>
        </p:spPr>
        <p:txBody>
          <a:bodyPr spcFirstLastPara="1" wrap="square" lIns="9125" tIns="9125" rIns="9125" bIns="9125" anchor="ctr" anchorCtr="0">
            <a:noAutofit/>
          </a:bodyPr>
          <a:lstStyle/>
          <a:p>
            <a:pPr marL="5715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 dirty="0"/>
              <a:t>core technologies and instructional resources</a:t>
            </a:r>
            <a:endParaRPr sz="2400" dirty="0"/>
          </a:p>
        </p:txBody>
      </p:sp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1278784" y="3644800"/>
            <a:ext cx="6407676" cy="472200"/>
          </a:xfrm>
          <a:prstGeom prst="rect">
            <a:avLst/>
          </a:prstGeom>
        </p:spPr>
        <p:txBody>
          <a:bodyPr spcFirstLastPara="1" wrap="square" lIns="9125" tIns="9125" rIns="9125" bIns="9125" anchor="ctr" anchorCtr="0">
            <a:noAutofit/>
          </a:bodyPr>
          <a:lstStyle/>
          <a:p>
            <a:pPr marL="28575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 dirty="0"/>
              <a:t>through a variety of instructional approaches</a:t>
            </a:r>
            <a:endParaRPr sz="2400" dirty="0"/>
          </a:p>
        </p:txBody>
      </p:sp>
      <p:sp>
        <p:nvSpPr>
          <p:cNvPr id="63" name="Google Shape;63;p13"/>
          <p:cNvSpPr txBox="1"/>
          <p:nvPr/>
        </p:nvSpPr>
        <p:spPr>
          <a:xfrm>
            <a:off x="3065150" y="4247150"/>
            <a:ext cx="28785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9125" rIns="9125" bIns="91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 dirty="0">
                <a:solidFill>
                  <a:schemeClr val="hlink"/>
                </a:solidFill>
              </a:rPr>
              <a:t>go.vcu.edu/academictech</a:t>
            </a:r>
            <a:endParaRPr sz="1800" b="1" dirty="0"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925" y="3799725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2"/>
          <p:cNvSpPr/>
          <p:nvPr/>
        </p:nvSpPr>
        <p:spPr>
          <a:xfrm>
            <a:off x="681575" y="428850"/>
            <a:ext cx="6256844" cy="4948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0000"/>
                </a:solidFill>
                <a:latin typeface="Impact"/>
              </a:rPr>
              <a:t>Adobe Creative Cloud</a:t>
            </a:r>
          </a:p>
        </p:txBody>
      </p:sp>
      <p:pic>
        <p:nvPicPr>
          <p:cNvPr id="221" name="Google Shape;2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113" y="1123625"/>
            <a:ext cx="8525776" cy="3558401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2"/>
          <p:cNvSpPr txBox="1"/>
          <p:nvPr/>
        </p:nvSpPr>
        <p:spPr>
          <a:xfrm>
            <a:off x="1276475" y="3774600"/>
            <a:ext cx="3624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9125" rIns="9125" bIns="9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hlink"/>
                </a:solidFill>
              </a:rPr>
              <a:t>go.vcu.edu/adobe/students</a:t>
            </a:r>
            <a:endParaRPr sz="2000" b="1" dirty="0"/>
          </a:p>
        </p:txBody>
      </p:sp>
      <p:pic>
        <p:nvPicPr>
          <p:cNvPr id="223" name="Google Shape;22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325" y="335280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"/>
          <p:cNvSpPr/>
          <p:nvPr/>
        </p:nvSpPr>
        <p:spPr>
          <a:xfrm>
            <a:off x="307850" y="1177750"/>
            <a:ext cx="8546100" cy="317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9" name="Google Shape;2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850" y="297505"/>
            <a:ext cx="8546100" cy="88024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3"/>
          <p:cNvSpPr txBox="1">
            <a:spLocks noGrp="1"/>
          </p:cNvSpPr>
          <p:nvPr>
            <p:ph type="body" idx="1"/>
          </p:nvPr>
        </p:nvSpPr>
        <p:spPr>
          <a:xfrm>
            <a:off x="5461400" y="1758725"/>
            <a:ext cx="3127200" cy="1333800"/>
          </a:xfrm>
          <a:prstGeom prst="rect">
            <a:avLst/>
          </a:prstGeom>
        </p:spPr>
        <p:txBody>
          <a:bodyPr spcFirstLastPara="1" wrap="square" lIns="9125" tIns="9125" rIns="9125" bIns="9125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Evaluate Comprehension</a:t>
            </a:r>
            <a:endParaRPr b="1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Quizzes</a:t>
            </a:r>
            <a:endParaRPr b="1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Grades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231" name="Google Shape;231;p23"/>
          <p:cNvSpPr txBox="1">
            <a:spLocks noGrp="1"/>
          </p:cNvSpPr>
          <p:nvPr>
            <p:ph type="body" idx="1"/>
          </p:nvPr>
        </p:nvSpPr>
        <p:spPr>
          <a:xfrm>
            <a:off x="553525" y="1758725"/>
            <a:ext cx="3126000" cy="1333800"/>
          </a:xfrm>
          <a:prstGeom prst="rect">
            <a:avLst/>
          </a:prstGeom>
        </p:spPr>
        <p:txBody>
          <a:bodyPr spcFirstLastPara="1" wrap="square" lIns="9125" tIns="9125" rIns="9125" bIns="9125" anchor="t" anchorCtr="0">
            <a:norm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Participation &amp; Engagement</a:t>
            </a:r>
            <a:endParaRPr b="1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Attendance</a:t>
            </a:r>
            <a:endParaRPr b="1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Polls</a:t>
            </a:r>
            <a:endParaRPr b="1">
              <a:solidFill>
                <a:srgbClr val="000000"/>
              </a:solidFill>
            </a:endParaRPr>
          </a:p>
        </p:txBody>
      </p:sp>
      <p:pic>
        <p:nvPicPr>
          <p:cNvPr id="232" name="Google Shape;23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850" y="4352650"/>
            <a:ext cx="8546101" cy="44372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3"/>
          <p:cNvSpPr txBox="1"/>
          <p:nvPr/>
        </p:nvSpPr>
        <p:spPr>
          <a:xfrm>
            <a:off x="3239300" y="3574888"/>
            <a:ext cx="26832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9125" rIns="9125" bIns="91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u="sng" dirty="0">
                <a:solidFill>
                  <a:srgbClr val="940B99"/>
                </a:solidFill>
              </a:rPr>
              <a:t>go.vcu.edu/tophat</a:t>
            </a:r>
            <a:endParaRPr sz="2200" b="1" dirty="0">
              <a:solidFill>
                <a:srgbClr val="940B99"/>
              </a:solidFill>
            </a:endParaRPr>
          </a:p>
        </p:txBody>
      </p:sp>
      <p:grpSp>
        <p:nvGrpSpPr>
          <p:cNvPr id="234" name="Google Shape;234;p23"/>
          <p:cNvGrpSpPr/>
          <p:nvPr/>
        </p:nvGrpSpPr>
        <p:grpSpPr>
          <a:xfrm>
            <a:off x="3239300" y="2176463"/>
            <a:ext cx="2683200" cy="1095375"/>
            <a:chOff x="3239300" y="2024063"/>
            <a:chExt cx="2683200" cy="1095375"/>
          </a:xfrm>
        </p:grpSpPr>
        <p:pic>
          <p:nvPicPr>
            <p:cNvPr id="235" name="Google Shape;235;p23"/>
            <p:cNvPicPr preferRelativeResize="0"/>
            <p:nvPr/>
          </p:nvPicPr>
          <p:blipFill>
            <a:blip r:embed="rId5">
              <a:alphaModFix amt="57000"/>
            </a:blip>
            <a:stretch>
              <a:fillRect/>
            </a:stretch>
          </p:blipFill>
          <p:spPr>
            <a:xfrm>
              <a:off x="4119563" y="2024063"/>
              <a:ext cx="904875" cy="1095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6" name="Google Shape;236;p23"/>
            <p:cNvSpPr txBox="1"/>
            <p:nvPr/>
          </p:nvSpPr>
          <p:spPr>
            <a:xfrm>
              <a:off x="3239300" y="2226900"/>
              <a:ext cx="2683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rgbClr val="940B99"/>
                  </a:solidFill>
                </a:rPr>
                <a:t>Student Responses From Any Device</a:t>
              </a:r>
              <a:endParaRPr sz="2000" b="1">
                <a:solidFill>
                  <a:srgbClr val="940B99"/>
                </a:solidFill>
              </a:endParaRPr>
            </a:p>
          </p:txBody>
        </p:sp>
      </p:grpSp>
      <p:pic>
        <p:nvPicPr>
          <p:cNvPr id="237" name="Google Shape;237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3525" y="3265375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4"/>
          <p:cNvSpPr/>
          <p:nvPr/>
        </p:nvSpPr>
        <p:spPr>
          <a:xfrm>
            <a:off x="363875" y="162350"/>
            <a:ext cx="8426700" cy="4799400"/>
          </a:xfrm>
          <a:prstGeom prst="rect">
            <a:avLst/>
          </a:prstGeom>
          <a:noFill/>
          <a:ln w="28575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4"/>
          <p:cNvSpPr txBox="1"/>
          <p:nvPr/>
        </p:nvSpPr>
        <p:spPr>
          <a:xfrm>
            <a:off x="429450" y="846550"/>
            <a:ext cx="82851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 for University-approved Technologies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Course Development, Delivery and Student Assessment</a:t>
            </a:r>
            <a:endParaRPr/>
          </a:p>
        </p:txBody>
      </p:sp>
      <p:grpSp>
        <p:nvGrpSpPr>
          <p:cNvPr id="244" name="Google Shape;244;p24"/>
          <p:cNvGrpSpPr/>
          <p:nvPr/>
        </p:nvGrpSpPr>
        <p:grpSpPr>
          <a:xfrm>
            <a:off x="930875" y="1934300"/>
            <a:ext cx="3255900" cy="1415750"/>
            <a:chOff x="930875" y="1934300"/>
            <a:chExt cx="3255900" cy="1415750"/>
          </a:xfrm>
        </p:grpSpPr>
        <p:sp>
          <p:nvSpPr>
            <p:cNvPr id="245" name="Google Shape;245;p24"/>
            <p:cNvSpPr txBox="1"/>
            <p:nvPr/>
          </p:nvSpPr>
          <p:spPr>
            <a:xfrm>
              <a:off x="930875" y="2469550"/>
              <a:ext cx="3255300" cy="88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25" tIns="9125" rIns="9125" bIns="9125" anchor="t" anchorCtr="0">
              <a:spAutoFit/>
            </a:bodyPr>
            <a:lstStyle/>
            <a:p>
              <a:pPr marL="571500" lvl="0" indent="-120650" algn="l" rtl="0"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1000"/>
                <a:buChar char="●"/>
              </a:pPr>
              <a:r>
                <a:rPr lang="en"/>
                <a:t>Classroom Resources</a:t>
              </a:r>
              <a:endParaRPr/>
            </a:p>
            <a:p>
              <a:pPr marL="571500" lvl="0" indent="-120650" algn="l" rtl="0"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1000"/>
                <a:buChar char="●"/>
              </a:pPr>
              <a:r>
                <a:rPr lang="en"/>
                <a:t>Online Course Resources</a:t>
              </a:r>
              <a:endParaRPr/>
            </a:p>
            <a:p>
              <a:pPr marL="571500" lvl="0" indent="-120650" algn="l" rtl="0"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1000"/>
                <a:buChar char="●"/>
              </a:pPr>
              <a:r>
                <a:rPr lang="en"/>
                <a:t>Pedagogical Resources</a:t>
              </a:r>
              <a:endParaRPr/>
            </a:p>
            <a:p>
              <a:pPr marL="571500" lvl="0" indent="-120650" algn="l" rtl="0"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1000"/>
                <a:buChar char="●"/>
              </a:pPr>
              <a:r>
                <a:rPr lang="en"/>
                <a:t>Zoom Resources</a:t>
              </a:r>
              <a:endParaRPr/>
            </a:p>
          </p:txBody>
        </p:sp>
        <p:sp>
          <p:nvSpPr>
            <p:cNvPr id="246" name="Google Shape;246;p24"/>
            <p:cNvSpPr txBox="1"/>
            <p:nvPr/>
          </p:nvSpPr>
          <p:spPr>
            <a:xfrm>
              <a:off x="931475" y="1934300"/>
              <a:ext cx="3254100" cy="289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36575" tIns="36575" rIns="36575" bIns="3657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lt1"/>
                  </a:solidFill>
                </a:rPr>
                <a:t>Instructional Technology Toolkit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247" name="Google Shape;247;p24"/>
            <p:cNvSpPr txBox="1"/>
            <p:nvPr/>
          </p:nvSpPr>
          <p:spPr>
            <a:xfrm>
              <a:off x="931475" y="2251150"/>
              <a:ext cx="3255300" cy="21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25" tIns="9125" rIns="9125" bIns="91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 u="sng" dirty="0">
                  <a:solidFill>
                    <a:srgbClr val="1155CC"/>
                  </a:solidFill>
                  <a:highlight>
                    <a:srgbClr val="FFFFFF"/>
                  </a:highlight>
                </a:rPr>
                <a:t>go.vcu.edu/instructionaltechtoolkit</a:t>
              </a:r>
              <a:endParaRPr sz="1300" b="1" dirty="0">
                <a:solidFill>
                  <a:srgbClr val="1155CC"/>
                </a:solidFill>
                <a:highlight>
                  <a:srgbClr val="FFFFFF"/>
                </a:highlight>
              </a:endParaRPr>
            </a:p>
          </p:txBody>
        </p:sp>
      </p:grpSp>
      <p:sp>
        <p:nvSpPr>
          <p:cNvPr id="248" name="Google Shape;248;p24"/>
          <p:cNvSpPr txBox="1"/>
          <p:nvPr/>
        </p:nvSpPr>
        <p:spPr>
          <a:xfrm>
            <a:off x="429450" y="1347125"/>
            <a:ext cx="82851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9125" rIns="9125" bIns="91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u="sng" dirty="0">
                <a:solidFill>
                  <a:srgbClr val="1155CC"/>
                </a:solidFill>
                <a:highlight>
                  <a:srgbClr val="FFFFFF"/>
                </a:highlight>
              </a:rPr>
              <a:t>go.vcu.edu/instructionaltechhub</a:t>
            </a:r>
            <a:endParaRPr sz="1600" b="1" dirty="0">
              <a:solidFill>
                <a:srgbClr val="1155CC"/>
              </a:solidFill>
              <a:highlight>
                <a:srgbClr val="FFFFFF"/>
              </a:highlight>
            </a:endParaRPr>
          </a:p>
        </p:txBody>
      </p:sp>
      <p:grpSp>
        <p:nvGrpSpPr>
          <p:cNvPr id="249" name="Google Shape;249;p24"/>
          <p:cNvGrpSpPr/>
          <p:nvPr/>
        </p:nvGrpSpPr>
        <p:grpSpPr>
          <a:xfrm>
            <a:off x="3025575" y="3541925"/>
            <a:ext cx="3254100" cy="1204100"/>
            <a:chOff x="3025575" y="3465725"/>
            <a:chExt cx="3254100" cy="1204100"/>
          </a:xfrm>
        </p:grpSpPr>
        <p:sp>
          <p:nvSpPr>
            <p:cNvPr id="250" name="Google Shape;250;p24"/>
            <p:cNvSpPr txBox="1"/>
            <p:nvPr/>
          </p:nvSpPr>
          <p:spPr>
            <a:xfrm>
              <a:off x="3025575" y="3465725"/>
              <a:ext cx="3254100" cy="289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36575" tIns="36575" rIns="36575" bIns="3657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lt1"/>
                  </a:solidFill>
                </a:rPr>
                <a:t>Additional Resources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251" name="Google Shape;251;p24"/>
            <p:cNvSpPr txBox="1"/>
            <p:nvPr/>
          </p:nvSpPr>
          <p:spPr>
            <a:xfrm>
              <a:off x="3025575" y="4005025"/>
              <a:ext cx="3254100" cy="66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25" tIns="9125" rIns="9125" bIns="9125" anchor="t" anchorCtr="0">
              <a:spAutoFit/>
            </a:bodyPr>
            <a:lstStyle/>
            <a:p>
              <a:pPr marL="571500" lvl="0" indent="-120650" algn="l" rtl="0"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1000"/>
                <a:buChar char="●"/>
              </a:pPr>
              <a:r>
                <a:rPr lang="en" dirty="0"/>
                <a:t>Accessibility</a:t>
              </a:r>
              <a:endParaRPr dirty="0"/>
            </a:p>
            <a:p>
              <a:pPr marL="571500" lvl="0" indent="-120650" algn="l" rtl="0"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1000"/>
                <a:buChar char="●"/>
              </a:pPr>
              <a:r>
                <a:rPr lang="en" dirty="0"/>
                <a:t>New Semester Quick Guide</a:t>
              </a:r>
              <a:endParaRPr dirty="0"/>
            </a:p>
            <a:p>
              <a:pPr marL="571500" lvl="0" indent="-120650" algn="l" rtl="0"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1000"/>
                <a:buChar char="●"/>
              </a:pPr>
              <a:r>
                <a:rPr lang="en" dirty="0">
                  <a:solidFill>
                    <a:schemeClr val="dk1"/>
                  </a:solidFill>
                </a:rPr>
                <a:t>Surveys and Feedback</a:t>
              </a: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252" name="Google Shape;252;p24"/>
            <p:cNvSpPr txBox="1"/>
            <p:nvPr/>
          </p:nvSpPr>
          <p:spPr>
            <a:xfrm>
              <a:off x="3025575" y="3770925"/>
              <a:ext cx="3254100" cy="21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25" tIns="9125" rIns="9125" bIns="91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 dirty="0">
                  <a:solidFill>
                    <a:srgbClr val="1155CC"/>
                  </a:solidFill>
                </a:rPr>
                <a:t>Teaching with Technology</a:t>
              </a:r>
              <a:endParaRPr sz="1500" b="1" dirty="0">
                <a:solidFill>
                  <a:srgbClr val="1155CC"/>
                </a:solidFill>
              </a:endParaRPr>
            </a:p>
          </p:txBody>
        </p:sp>
      </p:grpSp>
      <p:grpSp>
        <p:nvGrpSpPr>
          <p:cNvPr id="253" name="Google Shape;253;p24"/>
          <p:cNvGrpSpPr/>
          <p:nvPr/>
        </p:nvGrpSpPr>
        <p:grpSpPr>
          <a:xfrm>
            <a:off x="4948175" y="1934300"/>
            <a:ext cx="3255300" cy="1415750"/>
            <a:chOff x="4948175" y="1934300"/>
            <a:chExt cx="3255300" cy="1415750"/>
          </a:xfrm>
        </p:grpSpPr>
        <p:sp>
          <p:nvSpPr>
            <p:cNvPr id="254" name="Google Shape;254;p24"/>
            <p:cNvSpPr txBox="1"/>
            <p:nvPr/>
          </p:nvSpPr>
          <p:spPr>
            <a:xfrm>
              <a:off x="4948775" y="1934300"/>
              <a:ext cx="3254100" cy="289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36575" tIns="36575" rIns="36575" bIns="3657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lt1"/>
                  </a:solidFill>
                </a:rPr>
                <a:t>Training and Support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255" name="Google Shape;255;p24"/>
            <p:cNvSpPr txBox="1"/>
            <p:nvPr/>
          </p:nvSpPr>
          <p:spPr>
            <a:xfrm>
              <a:off x="4948175" y="2469550"/>
              <a:ext cx="3255300" cy="88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25" tIns="9125" rIns="9125" bIns="9125" anchor="t" anchorCtr="0">
              <a:spAutoFit/>
            </a:bodyPr>
            <a:lstStyle/>
            <a:p>
              <a:pPr marL="800100" lvl="0" indent="-120650" algn="l" rtl="0"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1000"/>
                <a:buChar char="●"/>
              </a:pPr>
              <a:r>
                <a:rPr lang="en"/>
                <a:t>Live Workshops</a:t>
              </a:r>
              <a:endParaRPr/>
            </a:p>
            <a:p>
              <a:pPr marL="800100" lvl="0" indent="-120650" algn="l" rtl="0"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1000"/>
                <a:buChar char="●"/>
              </a:pPr>
              <a:r>
                <a:rPr lang="en"/>
                <a:t>Recorded Workshops</a:t>
              </a:r>
              <a:endParaRPr/>
            </a:p>
            <a:p>
              <a:pPr marL="800100" lvl="0" indent="-120650" algn="l" rtl="0"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1000"/>
                <a:buChar char="●"/>
              </a:pPr>
              <a:r>
                <a:rPr lang="en"/>
                <a:t>Self-paced Training</a:t>
              </a:r>
              <a:endParaRPr/>
            </a:p>
            <a:p>
              <a:pPr marL="800100" lvl="0" indent="-120650" algn="l" rtl="0"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1000"/>
                <a:buChar char="●"/>
              </a:pPr>
              <a:r>
                <a:rPr lang="en">
                  <a:solidFill>
                    <a:schemeClr val="dk1"/>
                  </a:solidFill>
                </a:rPr>
                <a:t>Events</a:t>
              </a:r>
              <a:endParaRPr/>
            </a:p>
          </p:txBody>
        </p:sp>
        <p:sp>
          <p:nvSpPr>
            <p:cNvPr id="256" name="Google Shape;256;p24"/>
            <p:cNvSpPr txBox="1"/>
            <p:nvPr/>
          </p:nvSpPr>
          <p:spPr>
            <a:xfrm>
              <a:off x="4948775" y="2251150"/>
              <a:ext cx="3254100" cy="21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25" tIns="9125" rIns="9125" bIns="91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rgbClr val="1155CC"/>
                  </a:solidFill>
                </a:rPr>
                <a:t>For Instructors</a:t>
              </a:r>
              <a:endParaRPr sz="1500" b="1">
                <a:solidFill>
                  <a:srgbClr val="1155CC"/>
                </a:solidFill>
              </a:endParaRPr>
            </a:p>
          </p:txBody>
        </p:sp>
      </p:grpSp>
      <p:sp>
        <p:nvSpPr>
          <p:cNvPr id="257" name="Google Shape;257;p24"/>
          <p:cNvSpPr/>
          <p:nvPr/>
        </p:nvSpPr>
        <p:spPr>
          <a:xfrm>
            <a:off x="1126238" y="317350"/>
            <a:ext cx="6901966" cy="3976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nton"/>
              </a:rPr>
              <a:t>Instructional Technologies Hub</a:t>
            </a:r>
          </a:p>
        </p:txBody>
      </p:sp>
      <p:pic>
        <p:nvPicPr>
          <p:cNvPr id="258" name="Google Shape;25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550" y="3767875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5"/>
          <p:cNvSpPr/>
          <p:nvPr/>
        </p:nvSpPr>
        <p:spPr>
          <a:xfrm>
            <a:off x="376350" y="114300"/>
            <a:ext cx="8391300" cy="4695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4" name="Google Shape;264;p25"/>
          <p:cNvGrpSpPr/>
          <p:nvPr/>
        </p:nvGrpSpPr>
        <p:grpSpPr>
          <a:xfrm>
            <a:off x="951650" y="1479100"/>
            <a:ext cx="3183000" cy="940675"/>
            <a:chOff x="951650" y="1479100"/>
            <a:chExt cx="3183000" cy="940675"/>
          </a:xfrm>
        </p:grpSpPr>
        <p:sp>
          <p:nvSpPr>
            <p:cNvPr id="265" name="Google Shape;265;p25"/>
            <p:cNvSpPr txBox="1"/>
            <p:nvPr/>
          </p:nvSpPr>
          <p:spPr>
            <a:xfrm>
              <a:off x="951650" y="1479100"/>
              <a:ext cx="3183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25" tIns="9125" rIns="9125" bIns="9125" anchor="ctr" anchorCtr="0">
              <a:noAutofit/>
            </a:bodyPr>
            <a:lstStyle/>
            <a:p>
              <a:pPr marL="5715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latin typeface="Arial Narrow"/>
                  <a:ea typeface="Arial Narrow"/>
                  <a:cs typeface="Arial Narrow"/>
                  <a:sym typeface="Arial Narrow"/>
                </a:rPr>
                <a:t>Adobe Creative Cloud</a:t>
              </a:r>
              <a:endParaRPr sz="1600" b="1" dirty="0"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5715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latin typeface="Arial Narrow"/>
                  <a:ea typeface="Arial Narrow"/>
                  <a:cs typeface="Arial Narrow"/>
                  <a:sym typeface="Arial Narrow"/>
                </a:rPr>
                <a:t>Creativity apps available to all enrolled students</a:t>
              </a:r>
              <a:endParaRPr b="1" dirty="0">
                <a:solidFill>
                  <a:srgbClr val="F1C232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1286300" y="1999175"/>
              <a:ext cx="2513700" cy="420600"/>
            </a:xfrm>
            <a:prstGeom prst="rect">
              <a:avLst/>
            </a:prstGeom>
            <a:solidFill>
              <a:srgbClr val="000000"/>
            </a:solidFill>
            <a:ln w="19050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25" tIns="9125" rIns="9125" bIns="9125" anchor="ctr" anchorCtr="0">
              <a:noAutofit/>
            </a:bodyPr>
            <a:lstStyle/>
            <a:p>
              <a:pPr marL="5715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 b="1" u="sng" dirty="0">
                  <a:solidFill>
                    <a:srgbClr val="F1C232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go.vcu.edu/</a:t>
              </a:r>
              <a:r>
                <a:rPr lang="en" sz="1600" b="1" u="sng" dirty="0">
                  <a:solidFill>
                    <a:srgbClr val="FF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adobe</a:t>
              </a:r>
              <a:r>
                <a:rPr lang="en" sz="1600" b="1" u="sng" dirty="0">
                  <a:solidFill>
                    <a:srgbClr val="F1C232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/students</a:t>
              </a:r>
              <a:endParaRPr sz="1600" dirty="0">
                <a:solidFill>
                  <a:srgbClr val="F1C232"/>
                </a:solidFill>
              </a:endParaRPr>
            </a:p>
          </p:txBody>
        </p:sp>
      </p:grpSp>
      <p:grpSp>
        <p:nvGrpSpPr>
          <p:cNvPr id="267" name="Google Shape;267;p25"/>
          <p:cNvGrpSpPr/>
          <p:nvPr/>
        </p:nvGrpSpPr>
        <p:grpSpPr>
          <a:xfrm>
            <a:off x="5202150" y="1402900"/>
            <a:ext cx="2885700" cy="940675"/>
            <a:chOff x="5202150" y="1402900"/>
            <a:chExt cx="2885700" cy="940675"/>
          </a:xfrm>
        </p:grpSpPr>
        <p:sp>
          <p:nvSpPr>
            <p:cNvPr id="268" name="Google Shape;268;p25"/>
            <p:cNvSpPr txBox="1"/>
            <p:nvPr/>
          </p:nvSpPr>
          <p:spPr>
            <a:xfrm>
              <a:off x="5202150" y="1402900"/>
              <a:ext cx="2885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25" tIns="9125" rIns="9125" bIns="9125" anchor="ctr" anchorCtr="0">
              <a:noAutofit/>
            </a:bodyPr>
            <a:lstStyle/>
            <a:p>
              <a:pPr marL="5715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Canvas </a:t>
              </a:r>
              <a:endParaRPr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5715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Web-based learning management system</a:t>
              </a:r>
              <a:endPara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69" name="Google Shape;269;p25"/>
            <p:cNvSpPr/>
            <p:nvPr/>
          </p:nvSpPr>
          <p:spPr>
            <a:xfrm>
              <a:off x="5387700" y="1922975"/>
              <a:ext cx="2514600" cy="420600"/>
            </a:xfrm>
            <a:prstGeom prst="rect">
              <a:avLst/>
            </a:prstGeom>
            <a:solidFill>
              <a:srgbClr val="000000"/>
            </a:solidFill>
            <a:ln w="19050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25" tIns="9125" rIns="9125" bIns="9125" anchor="ctr" anchorCtr="0">
              <a:noAutofit/>
            </a:bodyPr>
            <a:lstStyle/>
            <a:p>
              <a:pPr marL="5715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u="sng" dirty="0">
                  <a:solidFill>
                    <a:srgbClr val="F1C232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go.vcu.edu/</a:t>
              </a:r>
              <a:r>
                <a:rPr lang="en" sz="1600" b="1" u="sng" dirty="0">
                  <a:solidFill>
                    <a:srgbClr val="FF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canvas</a:t>
              </a:r>
              <a:r>
                <a:rPr lang="en" sz="1600" b="1" u="sng" dirty="0">
                  <a:solidFill>
                    <a:srgbClr val="F1C232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/students</a:t>
              </a:r>
              <a:endParaRPr sz="1600" dirty="0">
                <a:solidFill>
                  <a:srgbClr val="F1C232"/>
                </a:solidFill>
              </a:endParaRPr>
            </a:p>
          </p:txBody>
        </p:sp>
      </p:grpSp>
      <p:grpSp>
        <p:nvGrpSpPr>
          <p:cNvPr id="270" name="Google Shape;270;p25"/>
          <p:cNvGrpSpPr/>
          <p:nvPr/>
        </p:nvGrpSpPr>
        <p:grpSpPr>
          <a:xfrm>
            <a:off x="700250" y="2641200"/>
            <a:ext cx="3534300" cy="946838"/>
            <a:chOff x="700250" y="2641200"/>
            <a:chExt cx="3534300" cy="946838"/>
          </a:xfrm>
        </p:grpSpPr>
        <p:sp>
          <p:nvSpPr>
            <p:cNvPr id="271" name="Google Shape;271;p25"/>
            <p:cNvSpPr txBox="1"/>
            <p:nvPr/>
          </p:nvSpPr>
          <p:spPr>
            <a:xfrm>
              <a:off x="700250" y="2641200"/>
              <a:ext cx="3534300" cy="5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" tIns="36575" rIns="36575" bIns="365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latin typeface="Arial Narrow"/>
                  <a:ea typeface="Arial Narrow"/>
                  <a:cs typeface="Arial Narrow"/>
                  <a:sym typeface="Arial Narrow"/>
                </a:rPr>
                <a:t>Respondus Lockdown Browser &amp; Monitor</a:t>
              </a:r>
              <a:endParaRPr sz="1600" b="1"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Arial Narrow"/>
                  <a:ea typeface="Arial Narrow"/>
                  <a:cs typeface="Arial Narrow"/>
                  <a:sym typeface="Arial Narrow"/>
                </a:rPr>
                <a:t>Used to lock down a testing environment in Canvas</a:t>
              </a:r>
              <a:endParaRPr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1210100" y="3167438"/>
              <a:ext cx="2514600" cy="420600"/>
            </a:xfrm>
            <a:prstGeom prst="rect">
              <a:avLst/>
            </a:prstGeom>
            <a:solidFill>
              <a:srgbClr val="000000"/>
            </a:solidFill>
            <a:ln w="19050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25" tIns="9125" rIns="9125" bIns="9125" anchor="ctr" anchorCtr="0">
              <a:noAutofit/>
            </a:bodyPr>
            <a:lstStyle/>
            <a:p>
              <a:pPr marL="5715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u="sng" dirty="0">
                  <a:solidFill>
                    <a:srgbClr val="F1C232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go.vcu.edu/</a:t>
              </a:r>
              <a:r>
                <a:rPr lang="en" sz="1600" b="1" u="sng" dirty="0">
                  <a:solidFill>
                    <a:srgbClr val="FF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respondus</a:t>
              </a:r>
              <a:endParaRPr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3" name="Google Shape;273;p25"/>
          <p:cNvGrpSpPr/>
          <p:nvPr/>
        </p:nvGrpSpPr>
        <p:grpSpPr>
          <a:xfrm>
            <a:off x="4947975" y="2645700"/>
            <a:ext cx="3619800" cy="942350"/>
            <a:chOff x="4947975" y="2645700"/>
            <a:chExt cx="3619800" cy="942350"/>
          </a:xfrm>
        </p:grpSpPr>
        <p:sp>
          <p:nvSpPr>
            <p:cNvPr id="274" name="Google Shape;274;p25"/>
            <p:cNvSpPr txBox="1"/>
            <p:nvPr/>
          </p:nvSpPr>
          <p:spPr>
            <a:xfrm>
              <a:off x="4947975" y="2645700"/>
              <a:ext cx="3619800" cy="50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25" tIns="9125" rIns="9125" bIns="9125" anchor="t" anchorCtr="0">
              <a:noAutofit/>
            </a:bodyPr>
            <a:lstStyle/>
            <a:p>
              <a:pPr marL="5715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latin typeface="Arial Narrow"/>
                  <a:ea typeface="Arial Narrow"/>
                  <a:cs typeface="Arial Narrow"/>
                  <a:sym typeface="Arial Narrow"/>
                </a:rPr>
                <a:t>Top Hat</a:t>
              </a:r>
              <a:endParaRPr sz="1600" b="1"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Arial Narrow"/>
                  <a:ea typeface="Arial Narrow"/>
                  <a:cs typeface="Arial Narrow"/>
                  <a:sym typeface="Arial Narrow"/>
                </a:rPr>
                <a:t>Interactive response system for </a:t>
              </a:r>
              <a:r>
                <a:rPr lang="en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classroom polls, etc. </a:t>
              </a:r>
              <a:endParaRPr>
                <a:latin typeface="Anton"/>
                <a:ea typeface="Anton"/>
                <a:cs typeface="Anton"/>
                <a:sym typeface="Anton"/>
              </a:endParaRPr>
            </a:p>
          </p:txBody>
        </p:sp>
        <p:sp>
          <p:nvSpPr>
            <p:cNvPr id="275" name="Google Shape;275;p25"/>
            <p:cNvSpPr/>
            <p:nvPr/>
          </p:nvSpPr>
          <p:spPr>
            <a:xfrm>
              <a:off x="5500575" y="3167450"/>
              <a:ext cx="2514600" cy="420600"/>
            </a:xfrm>
            <a:prstGeom prst="rect">
              <a:avLst/>
            </a:prstGeom>
            <a:solidFill>
              <a:srgbClr val="000000"/>
            </a:solidFill>
            <a:ln w="19050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25" tIns="9125" rIns="9125" bIns="9125" anchor="ctr" anchorCtr="0">
              <a:noAutofit/>
            </a:bodyPr>
            <a:lstStyle/>
            <a:p>
              <a:pPr marL="5715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u="sng" dirty="0">
                  <a:solidFill>
                    <a:srgbClr val="F1C232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go.vcu.edu/</a:t>
              </a:r>
              <a:r>
                <a:rPr lang="en" sz="1600" b="1" u="sng" dirty="0">
                  <a:solidFill>
                    <a:srgbClr val="FF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tophat</a:t>
              </a:r>
              <a:endParaRPr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6" name="Google Shape;276;p25"/>
          <p:cNvGrpSpPr/>
          <p:nvPr/>
        </p:nvGrpSpPr>
        <p:grpSpPr>
          <a:xfrm>
            <a:off x="3123775" y="3872919"/>
            <a:ext cx="3066300" cy="718606"/>
            <a:chOff x="3123775" y="3872919"/>
            <a:chExt cx="3066300" cy="718606"/>
          </a:xfrm>
        </p:grpSpPr>
        <p:sp>
          <p:nvSpPr>
            <p:cNvPr id="277" name="Google Shape;277;p25"/>
            <p:cNvSpPr txBox="1"/>
            <p:nvPr/>
          </p:nvSpPr>
          <p:spPr>
            <a:xfrm>
              <a:off x="3800000" y="3872919"/>
              <a:ext cx="1809083" cy="27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25" tIns="9125" rIns="9125" bIns="91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 b="1" dirty="0" smtClean="0">
                  <a:latin typeface="Arial Narrow"/>
                  <a:ea typeface="Arial Narrow"/>
                  <a:cs typeface="Arial Narrow"/>
                  <a:sym typeface="Arial Narrow"/>
                </a:rPr>
                <a:t>To </a:t>
              </a:r>
              <a:r>
                <a:rPr lang="en" sz="1600" b="1" dirty="0">
                  <a:latin typeface="Arial Narrow"/>
                  <a:ea typeface="Arial Narrow"/>
                  <a:cs typeface="Arial Narrow"/>
                  <a:sym typeface="Arial Narrow"/>
                </a:rPr>
                <a:t>learn </a:t>
              </a:r>
              <a:r>
                <a:rPr lang="en" sz="1600" b="1" dirty="0" smtClean="0">
                  <a:latin typeface="Arial Narrow"/>
                  <a:ea typeface="Arial Narrow"/>
                  <a:cs typeface="Arial Narrow"/>
                  <a:sym typeface="Arial Narrow"/>
                </a:rPr>
                <a:t>more, visit:</a:t>
              </a:r>
              <a:endParaRPr sz="1200" b="1" dirty="0"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78" name="Google Shape;278;p25"/>
            <p:cNvSpPr/>
            <p:nvPr/>
          </p:nvSpPr>
          <p:spPr>
            <a:xfrm>
              <a:off x="3123775" y="4176025"/>
              <a:ext cx="3066300" cy="415500"/>
            </a:xfrm>
            <a:prstGeom prst="rect">
              <a:avLst/>
            </a:prstGeom>
            <a:solidFill>
              <a:srgbClr val="000000"/>
            </a:solidFill>
            <a:ln w="19050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25" tIns="9125" rIns="9125" bIns="9125" anchor="ctr" anchorCtr="0">
              <a:noAutofit/>
            </a:bodyPr>
            <a:lstStyle/>
            <a:p>
              <a:pPr marL="5715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u="sng" dirty="0">
                  <a:solidFill>
                    <a:srgbClr val="F1C232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g</a:t>
              </a:r>
              <a:r>
                <a:rPr lang="en" sz="1600" b="1" u="sng" dirty="0" smtClean="0">
                  <a:solidFill>
                    <a:srgbClr val="F1C232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o.vcu.edu/student-tech</a:t>
              </a:r>
              <a:endParaRPr sz="1600" dirty="0">
                <a:solidFill>
                  <a:srgbClr val="F1C232"/>
                </a:solidFill>
              </a:endParaRPr>
            </a:p>
          </p:txBody>
        </p:sp>
      </p:grpSp>
      <p:sp>
        <p:nvSpPr>
          <p:cNvPr id="279" name="Google Shape;279;p25"/>
          <p:cNvSpPr/>
          <p:nvPr/>
        </p:nvSpPr>
        <p:spPr>
          <a:xfrm>
            <a:off x="3567938" y="287275"/>
            <a:ext cx="2008115" cy="5043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1C232"/>
                </a:solidFill>
                <a:latin typeface="Impact"/>
              </a:rPr>
              <a:t>Students</a:t>
            </a:r>
          </a:p>
        </p:txBody>
      </p:sp>
      <p:sp>
        <p:nvSpPr>
          <p:cNvPr id="280" name="Google Shape;280;p25"/>
          <p:cNvSpPr txBox="1"/>
          <p:nvPr/>
        </p:nvSpPr>
        <p:spPr>
          <a:xfrm>
            <a:off x="1031700" y="929175"/>
            <a:ext cx="73266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9125" rIns="9125" bIns="9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CC0000"/>
                </a:solidFill>
                <a:latin typeface="Arial Narrow"/>
                <a:ea typeface="Arial Narrow"/>
                <a:cs typeface="Arial Narrow"/>
                <a:sym typeface="Arial Narrow"/>
              </a:rPr>
              <a:t>Technologies that Enhance Your Learning Experience at VCU</a:t>
            </a:r>
            <a:endParaRPr sz="2200" b="1">
              <a:solidFill>
                <a:srgbClr val="CC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281" name="Google Shape;281;p25"/>
          <p:cNvCxnSpPr/>
          <p:nvPr/>
        </p:nvCxnSpPr>
        <p:spPr>
          <a:xfrm rot="10800000" flipH="1">
            <a:off x="1828800" y="3823375"/>
            <a:ext cx="5486400" cy="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6"/>
          <p:cNvSpPr txBox="1">
            <a:spLocks noGrp="1"/>
          </p:cNvSpPr>
          <p:nvPr>
            <p:ph type="title"/>
          </p:nvPr>
        </p:nvSpPr>
        <p:spPr>
          <a:xfrm>
            <a:off x="466100" y="427025"/>
            <a:ext cx="82209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 b="1" dirty="0"/>
              <a:t>Visit our Websites for Information and Support</a:t>
            </a:r>
            <a:endParaRPr sz="2420" b="1" dirty="0"/>
          </a:p>
        </p:txBody>
      </p:sp>
      <p:sp>
        <p:nvSpPr>
          <p:cNvPr id="287" name="Google Shape;287;p26"/>
          <p:cNvSpPr txBox="1">
            <a:spLocks noGrp="1"/>
          </p:cNvSpPr>
          <p:nvPr>
            <p:ph type="body" idx="1"/>
          </p:nvPr>
        </p:nvSpPr>
        <p:spPr>
          <a:xfrm>
            <a:off x="461550" y="938797"/>
            <a:ext cx="8220900" cy="2535317"/>
          </a:xfrm>
          <a:prstGeom prst="rect">
            <a:avLst/>
          </a:prstGeom>
          <a:solidFill>
            <a:srgbClr val="F1C23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2029" b="1" dirty="0" smtClean="0">
                <a:solidFill>
                  <a:schemeClr val="dk1"/>
                </a:solidFill>
              </a:rPr>
              <a:t>go.vcu.edu/academictech</a:t>
            </a:r>
            <a:br>
              <a:rPr lang="en" sz="2029" b="1" dirty="0" smtClean="0">
                <a:solidFill>
                  <a:schemeClr val="dk1"/>
                </a:solidFill>
              </a:rPr>
            </a:br>
            <a:r>
              <a:rPr lang="en" sz="2029" b="1" dirty="0" smtClean="0">
                <a:solidFill>
                  <a:schemeClr val="dk1"/>
                </a:solidFill>
              </a:rPr>
              <a:t>go.vcu.edu/learningsystems</a:t>
            </a:r>
            <a:r>
              <a:rPr lang="en" sz="2029" b="1" dirty="0">
                <a:solidFill>
                  <a:schemeClr val="dk1"/>
                </a:solidFill>
              </a:rPr>
              <a:t/>
            </a:r>
            <a:br>
              <a:rPr lang="en" sz="2029" b="1" dirty="0">
                <a:solidFill>
                  <a:schemeClr val="dk1"/>
                </a:solidFill>
              </a:rPr>
            </a:br>
            <a:r>
              <a:rPr lang="en" sz="2029" b="1" dirty="0" smtClean="0">
                <a:solidFill>
                  <a:schemeClr val="dk1"/>
                </a:solidFill>
              </a:rPr>
              <a:t>go.vcu.edu/adobe</a:t>
            </a:r>
            <a:r>
              <a:rPr lang="en" sz="2029" b="1" dirty="0">
                <a:solidFill>
                  <a:schemeClr val="dk1"/>
                </a:solidFill>
              </a:rPr>
              <a:t/>
            </a:r>
            <a:br>
              <a:rPr lang="en" sz="2029" b="1" dirty="0">
                <a:solidFill>
                  <a:schemeClr val="dk1"/>
                </a:solidFill>
              </a:rPr>
            </a:br>
            <a:r>
              <a:rPr lang="en" sz="2029" b="1" dirty="0" smtClean="0">
                <a:solidFill>
                  <a:schemeClr val="dk1"/>
                </a:solidFill>
              </a:rPr>
              <a:t>go.vcu.edu/classroom-support </a:t>
            </a:r>
            <a:r>
              <a:rPr lang="en" sz="2029" b="1" dirty="0">
                <a:solidFill>
                  <a:schemeClr val="dk1"/>
                </a:solidFill>
              </a:rPr>
              <a:t/>
            </a:r>
            <a:br>
              <a:rPr lang="en" sz="2029" b="1" dirty="0">
                <a:solidFill>
                  <a:schemeClr val="dk1"/>
                </a:solidFill>
              </a:rPr>
            </a:br>
            <a:r>
              <a:rPr lang="en" sz="2029" b="1" dirty="0" smtClean="0">
                <a:solidFill>
                  <a:schemeClr val="dk1"/>
                </a:solidFill>
              </a:rPr>
              <a:t>go.vcu.edu/student-tech</a:t>
            </a:r>
            <a:endParaRPr lang="en" sz="2029" b="1" dirty="0" smtClean="0">
              <a:solidFill>
                <a:schemeClr val="dk1"/>
              </a:solidFill>
            </a:endParaRPr>
          </a:p>
        </p:txBody>
      </p:sp>
      <p:pic>
        <p:nvPicPr>
          <p:cNvPr id="289" name="Google Shape;28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8125" y="3690256"/>
            <a:ext cx="3428973" cy="1132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461550" y="806797"/>
            <a:ext cx="8220900" cy="2799317"/>
            <a:chOff x="461550" y="806797"/>
            <a:chExt cx="8220900" cy="2799317"/>
          </a:xfrm>
        </p:grpSpPr>
        <p:sp>
          <p:nvSpPr>
            <p:cNvPr id="288" name="Google Shape;288;p26"/>
            <p:cNvSpPr/>
            <p:nvPr/>
          </p:nvSpPr>
          <p:spPr>
            <a:xfrm>
              <a:off x="461550" y="806797"/>
              <a:ext cx="8220900" cy="132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461550" y="3474114"/>
              <a:ext cx="8220900" cy="132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333475" y="276300"/>
            <a:ext cx="8462700" cy="4590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621350" y="833700"/>
            <a:ext cx="3747600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9125" rIns="9125" bIns="9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Instructional </a:t>
            </a:r>
            <a:r>
              <a:rPr lang="en" sz="1800" dirty="0" smtClean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Computing Services</a:t>
            </a:r>
            <a:endParaRPr sz="1800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71" name="Google Shape;71;p14"/>
          <p:cNvGrpSpPr/>
          <p:nvPr/>
        </p:nvGrpSpPr>
        <p:grpSpPr>
          <a:xfrm>
            <a:off x="621350" y="1205200"/>
            <a:ext cx="3747500" cy="3019250"/>
            <a:chOff x="468950" y="1586200"/>
            <a:chExt cx="3747500" cy="3019250"/>
          </a:xfrm>
        </p:grpSpPr>
        <p:pic>
          <p:nvPicPr>
            <p:cNvPr id="72" name="Google Shape;72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09930" y="1624459"/>
              <a:ext cx="3677947" cy="2947430"/>
            </a:xfrm>
            <a:prstGeom prst="rect">
              <a:avLst/>
            </a:prstGeom>
            <a:noFill/>
            <a:ln w="38100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73" name="Google Shape;73;p14"/>
            <p:cNvSpPr/>
            <p:nvPr/>
          </p:nvSpPr>
          <p:spPr>
            <a:xfrm>
              <a:off x="468950" y="1586200"/>
              <a:ext cx="342900" cy="2952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4"/>
            <p:cNvSpPr/>
            <p:nvPr/>
          </p:nvSpPr>
          <p:spPr>
            <a:xfrm rot="-5400000">
              <a:off x="445100" y="4286400"/>
              <a:ext cx="342900" cy="2952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4"/>
            <p:cNvSpPr/>
            <p:nvPr/>
          </p:nvSpPr>
          <p:spPr>
            <a:xfrm rot="10800000">
              <a:off x="3873550" y="4310250"/>
              <a:ext cx="342900" cy="2952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4"/>
            <p:cNvSpPr/>
            <p:nvPr/>
          </p:nvSpPr>
          <p:spPr>
            <a:xfrm flipH="1">
              <a:off x="3873550" y="1586200"/>
              <a:ext cx="342900" cy="2952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14"/>
          <p:cNvGrpSpPr/>
          <p:nvPr/>
        </p:nvGrpSpPr>
        <p:grpSpPr>
          <a:xfrm>
            <a:off x="4789163" y="1205200"/>
            <a:ext cx="3656388" cy="3043100"/>
            <a:chOff x="4941563" y="1586200"/>
            <a:chExt cx="3656388" cy="3043100"/>
          </a:xfrm>
        </p:grpSpPr>
        <p:grpSp>
          <p:nvGrpSpPr>
            <p:cNvPr id="78" name="Google Shape;78;p14"/>
            <p:cNvGrpSpPr/>
            <p:nvPr/>
          </p:nvGrpSpPr>
          <p:grpSpPr>
            <a:xfrm>
              <a:off x="4941575" y="1586200"/>
              <a:ext cx="3656375" cy="3043100"/>
              <a:chOff x="4941575" y="1586200"/>
              <a:chExt cx="3656375" cy="3043100"/>
            </a:xfrm>
          </p:grpSpPr>
          <p:pic>
            <p:nvPicPr>
              <p:cNvPr id="79" name="Google Shape;79;p14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4989212" y="1615604"/>
                <a:ext cx="3577191" cy="2972880"/>
              </a:xfrm>
              <a:prstGeom prst="rect">
                <a:avLst/>
              </a:prstGeom>
              <a:noFill/>
              <a:ln w="38100" cap="flat" cmpd="sng">
                <a:solidFill>
                  <a:srgbClr val="F1C232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sp>
            <p:nvSpPr>
              <p:cNvPr id="80" name="Google Shape;80;p14"/>
              <p:cNvSpPr/>
              <p:nvPr/>
            </p:nvSpPr>
            <p:spPr>
              <a:xfrm flipH="1">
                <a:off x="8255050" y="1586200"/>
                <a:ext cx="342900" cy="295200"/>
              </a:xfrm>
              <a:prstGeom prst="halfFrame">
                <a:avLst>
                  <a:gd name="adj1" fmla="val 33333"/>
                  <a:gd name="adj2" fmla="val 33333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14"/>
              <p:cNvSpPr/>
              <p:nvPr/>
            </p:nvSpPr>
            <p:spPr>
              <a:xfrm>
                <a:off x="4941575" y="1586200"/>
                <a:ext cx="342900" cy="295200"/>
              </a:xfrm>
              <a:prstGeom prst="halfFrame">
                <a:avLst>
                  <a:gd name="adj1" fmla="val 33333"/>
                  <a:gd name="adj2" fmla="val 33333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4"/>
              <p:cNvSpPr/>
              <p:nvPr/>
            </p:nvSpPr>
            <p:spPr>
              <a:xfrm rot="10800000">
                <a:off x="8255050" y="4334100"/>
                <a:ext cx="342900" cy="295200"/>
              </a:xfrm>
              <a:prstGeom prst="halfFrame">
                <a:avLst>
                  <a:gd name="adj1" fmla="val 33333"/>
                  <a:gd name="adj2" fmla="val 33333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3" name="Google Shape;83;p14"/>
            <p:cNvSpPr/>
            <p:nvPr/>
          </p:nvSpPr>
          <p:spPr>
            <a:xfrm rot="-5400000">
              <a:off x="4917713" y="4310250"/>
              <a:ext cx="342900" cy="2952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14"/>
          <p:cNvSpPr txBox="1"/>
          <p:nvPr/>
        </p:nvSpPr>
        <p:spPr>
          <a:xfrm>
            <a:off x="4789175" y="833700"/>
            <a:ext cx="3656400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9125" rIns="9125" bIns="9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Classroom Audio/Video Support</a:t>
            </a: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5" name="Google Shape;85;p14"/>
          <p:cNvSpPr txBox="1"/>
          <p:nvPr/>
        </p:nvSpPr>
        <p:spPr>
          <a:xfrm>
            <a:off x="621250" y="4269250"/>
            <a:ext cx="37476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9125" rIns="9125" bIns="9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B5394"/>
                </a:solidFill>
                <a:latin typeface="Kite One"/>
                <a:ea typeface="Kite One"/>
                <a:cs typeface="Kite One"/>
                <a:sym typeface="Kite One"/>
              </a:rPr>
              <a:t>Computer </a:t>
            </a:r>
            <a:r>
              <a:rPr lang="en" b="1" dirty="0" smtClean="0">
                <a:solidFill>
                  <a:srgbClr val="0B5394"/>
                </a:solidFill>
                <a:latin typeface="Kite One"/>
                <a:ea typeface="Kite One"/>
                <a:cs typeface="Kite One"/>
                <a:sym typeface="Kite One"/>
              </a:rPr>
              <a:t>Hardware &amp; Software Deployment</a:t>
            </a:r>
            <a:endParaRPr b="1" dirty="0">
              <a:solidFill>
                <a:srgbClr val="0B5394"/>
              </a:solidFill>
              <a:latin typeface="Kite One"/>
              <a:ea typeface="Kite One"/>
              <a:cs typeface="Kite One"/>
              <a:sym typeface="Kite One"/>
            </a:endParaRPr>
          </a:p>
        </p:txBody>
      </p:sp>
      <p:sp>
        <p:nvSpPr>
          <p:cNvPr id="86" name="Google Shape;86;p14"/>
          <p:cNvSpPr txBox="1"/>
          <p:nvPr/>
        </p:nvSpPr>
        <p:spPr>
          <a:xfrm>
            <a:off x="4831400" y="4293100"/>
            <a:ext cx="3614100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9125" rIns="9125" bIns="9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B5394"/>
                </a:solidFill>
                <a:latin typeface="Kite One"/>
                <a:ea typeface="Kite One"/>
                <a:cs typeface="Kite One"/>
                <a:sym typeface="Kite One"/>
              </a:rPr>
              <a:t>Audio &amp; Video Technology Management</a:t>
            </a:r>
            <a:endParaRPr b="1" dirty="0">
              <a:solidFill>
                <a:srgbClr val="0B5394"/>
              </a:solidFill>
              <a:latin typeface="Kite One"/>
              <a:ea typeface="Kite One"/>
              <a:cs typeface="Kite One"/>
              <a:sym typeface="Kite One"/>
            </a:endParaRPr>
          </a:p>
        </p:txBody>
      </p:sp>
      <p:sp>
        <p:nvSpPr>
          <p:cNvPr id="87" name="Google Shape;87;p14"/>
          <p:cNvSpPr txBox="1"/>
          <p:nvPr/>
        </p:nvSpPr>
        <p:spPr>
          <a:xfrm>
            <a:off x="428850" y="333850"/>
            <a:ext cx="82863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9125" rIns="9125" bIns="9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Verdana"/>
                <a:ea typeface="Verdana"/>
                <a:cs typeface="Verdana"/>
                <a:sym typeface="Verdana"/>
              </a:rPr>
              <a:t>VCU Academic Technologies Teams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/>
          <p:nvPr/>
        </p:nvSpPr>
        <p:spPr>
          <a:xfrm>
            <a:off x="333475" y="276300"/>
            <a:ext cx="8462700" cy="4590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5"/>
          <p:cNvSpPr txBox="1"/>
          <p:nvPr/>
        </p:nvSpPr>
        <p:spPr>
          <a:xfrm>
            <a:off x="4663500" y="933850"/>
            <a:ext cx="379530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9125" rIns="9125" bIns="9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Impact"/>
                <a:ea typeface="Impact"/>
                <a:cs typeface="Impact"/>
                <a:sym typeface="Impact"/>
              </a:rPr>
              <a:t>MSS Video Production &amp; Teleconferencing</a:t>
            </a:r>
            <a:endParaRPr sz="17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468938" y="933850"/>
            <a:ext cx="374760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9125" rIns="9125" bIns="9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Impact"/>
                <a:ea typeface="Impact"/>
                <a:cs typeface="Impact"/>
                <a:sym typeface="Impact"/>
              </a:rPr>
              <a:t>Learning Systems</a:t>
            </a:r>
            <a:endParaRPr sz="1800"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95" name="Google Shape;95;p15"/>
          <p:cNvGrpSpPr/>
          <p:nvPr/>
        </p:nvGrpSpPr>
        <p:grpSpPr>
          <a:xfrm>
            <a:off x="445100" y="1252825"/>
            <a:ext cx="3795275" cy="2819225"/>
            <a:chOff x="445100" y="1633825"/>
            <a:chExt cx="3795275" cy="2819225"/>
          </a:xfrm>
        </p:grpSpPr>
        <p:pic>
          <p:nvPicPr>
            <p:cNvPr id="96" name="Google Shape;96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8951" y="1662390"/>
              <a:ext cx="3747599" cy="2761312"/>
            </a:xfrm>
            <a:prstGeom prst="rect">
              <a:avLst/>
            </a:prstGeom>
            <a:noFill/>
            <a:ln w="2857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97" name="Google Shape;97;p15"/>
            <p:cNvSpPr/>
            <p:nvPr/>
          </p:nvSpPr>
          <p:spPr>
            <a:xfrm rot="-5400000">
              <a:off x="421250" y="4134000"/>
              <a:ext cx="342900" cy="2952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445100" y="1633825"/>
              <a:ext cx="342900" cy="2952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 rot="10800000">
              <a:off x="3897475" y="4157850"/>
              <a:ext cx="342900" cy="2952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 flipH="1">
              <a:off x="3897475" y="1633825"/>
              <a:ext cx="342900" cy="2952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15"/>
          <p:cNvSpPr txBox="1"/>
          <p:nvPr/>
        </p:nvSpPr>
        <p:spPr>
          <a:xfrm>
            <a:off x="468950" y="4110525"/>
            <a:ext cx="38754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9125" rIns="9125" bIns="9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B5394"/>
                </a:solidFill>
                <a:latin typeface="Kite One"/>
                <a:ea typeface="Kite One"/>
                <a:cs typeface="Kite One"/>
                <a:sym typeface="Kite One"/>
              </a:rPr>
              <a:t>Web-Based Learning Management </a:t>
            </a:r>
            <a:endParaRPr b="1">
              <a:solidFill>
                <a:srgbClr val="0B5394"/>
              </a:solidFill>
              <a:latin typeface="Kite One"/>
              <a:ea typeface="Kite One"/>
              <a:cs typeface="Kite One"/>
              <a:sym typeface="Kit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B5394"/>
                </a:solidFill>
                <a:latin typeface="Kite One"/>
                <a:ea typeface="Kite One"/>
                <a:cs typeface="Kite One"/>
                <a:sym typeface="Kite One"/>
              </a:rPr>
              <a:t>Systems &amp; Tools</a:t>
            </a:r>
            <a:endParaRPr b="1">
              <a:solidFill>
                <a:srgbClr val="0B5394"/>
              </a:solidFill>
              <a:latin typeface="Kite One"/>
              <a:ea typeface="Kite One"/>
              <a:cs typeface="Kite One"/>
              <a:sym typeface="Kite One"/>
            </a:endParaRPr>
          </a:p>
        </p:txBody>
      </p:sp>
      <p:grpSp>
        <p:nvGrpSpPr>
          <p:cNvPr id="102" name="Google Shape;102;p15"/>
          <p:cNvGrpSpPr/>
          <p:nvPr/>
        </p:nvGrpSpPr>
        <p:grpSpPr>
          <a:xfrm>
            <a:off x="4467213" y="1252825"/>
            <a:ext cx="4187838" cy="2819225"/>
            <a:chOff x="4543413" y="1633825"/>
            <a:chExt cx="4187838" cy="2819225"/>
          </a:xfrm>
        </p:grpSpPr>
        <p:pic>
          <p:nvPicPr>
            <p:cNvPr id="103" name="Google Shape;103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565191" y="1662390"/>
              <a:ext cx="4142234" cy="2761487"/>
            </a:xfrm>
            <a:prstGeom prst="rect">
              <a:avLst/>
            </a:prstGeom>
            <a:noFill/>
            <a:ln w="2857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04" name="Google Shape;104;p15"/>
            <p:cNvSpPr/>
            <p:nvPr/>
          </p:nvSpPr>
          <p:spPr>
            <a:xfrm rot="-5400000">
              <a:off x="4519563" y="4134000"/>
              <a:ext cx="342900" cy="2952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 flipH="1">
              <a:off x="8388350" y="1633825"/>
              <a:ext cx="342900" cy="2952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4543425" y="1633825"/>
              <a:ext cx="342900" cy="2952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 rot="10800000">
              <a:off x="8388350" y="4201050"/>
              <a:ext cx="342900" cy="2520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15"/>
          <p:cNvSpPr txBox="1"/>
          <p:nvPr/>
        </p:nvSpPr>
        <p:spPr>
          <a:xfrm>
            <a:off x="4467288" y="4110525"/>
            <a:ext cx="41877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9125" rIns="9125" bIns="9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B5394"/>
                </a:solidFill>
                <a:latin typeface="Kite One"/>
                <a:ea typeface="Kite One"/>
                <a:cs typeface="Kite One"/>
                <a:sym typeface="Kite One"/>
              </a:rPr>
              <a:t>Audio/Video Recordings &amp; </a:t>
            </a:r>
            <a:endParaRPr b="1">
              <a:solidFill>
                <a:srgbClr val="0B5394"/>
              </a:solidFill>
              <a:latin typeface="Kite One"/>
              <a:ea typeface="Kite One"/>
              <a:cs typeface="Kite One"/>
              <a:sym typeface="Kit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B5394"/>
                </a:solidFill>
                <a:latin typeface="Kite One"/>
                <a:ea typeface="Kite One"/>
                <a:cs typeface="Kite One"/>
                <a:sym typeface="Kite One"/>
              </a:rPr>
              <a:t>Desktop Conferencing Solutions</a:t>
            </a:r>
            <a:endParaRPr b="1">
              <a:solidFill>
                <a:srgbClr val="0B5394"/>
              </a:solidFill>
              <a:latin typeface="Kite One"/>
              <a:ea typeface="Kite One"/>
              <a:cs typeface="Kite One"/>
              <a:sym typeface="Kite One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428850" y="362025"/>
            <a:ext cx="82863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9125" rIns="9125" bIns="9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Verdana"/>
                <a:ea typeface="Verdana"/>
                <a:cs typeface="Verdana"/>
                <a:sym typeface="Verdana"/>
              </a:rPr>
              <a:t>VCU Academic Technologies Teams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/>
          <p:nvPr/>
        </p:nvSpPr>
        <p:spPr>
          <a:xfrm>
            <a:off x="423550" y="276300"/>
            <a:ext cx="8372700" cy="4590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6"/>
          <p:cNvSpPr txBox="1"/>
          <p:nvPr/>
        </p:nvSpPr>
        <p:spPr>
          <a:xfrm>
            <a:off x="2851500" y="839750"/>
            <a:ext cx="34410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9125" rIns="9125" bIns="9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Impact"/>
                <a:ea typeface="Impact"/>
                <a:cs typeface="Impact"/>
                <a:sym typeface="Impact"/>
              </a:rPr>
              <a:t>MSS Engineering &amp; Design</a:t>
            </a:r>
            <a:endParaRPr sz="1500">
              <a:solidFill>
                <a:srgbClr val="0B5394"/>
              </a:solidFill>
            </a:endParaRPr>
          </a:p>
        </p:txBody>
      </p:sp>
      <p:grpSp>
        <p:nvGrpSpPr>
          <p:cNvPr id="116" name="Google Shape;116;p16"/>
          <p:cNvGrpSpPr/>
          <p:nvPr/>
        </p:nvGrpSpPr>
        <p:grpSpPr>
          <a:xfrm>
            <a:off x="2793375" y="1181913"/>
            <a:ext cx="3557250" cy="3147800"/>
            <a:chOff x="1802775" y="1533800"/>
            <a:chExt cx="3557250" cy="3147800"/>
          </a:xfrm>
        </p:grpSpPr>
        <p:pic>
          <p:nvPicPr>
            <p:cNvPr id="117" name="Google Shape;117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32600" y="1554425"/>
              <a:ext cx="3503601" cy="3103301"/>
            </a:xfrm>
            <a:prstGeom prst="rect">
              <a:avLst/>
            </a:prstGeom>
            <a:noFill/>
            <a:ln w="2857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18" name="Google Shape;118;p16"/>
            <p:cNvSpPr/>
            <p:nvPr/>
          </p:nvSpPr>
          <p:spPr>
            <a:xfrm flipH="1">
              <a:off x="5017125" y="1533800"/>
              <a:ext cx="342900" cy="2952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 rot="10800000">
              <a:off x="5017125" y="4386400"/>
              <a:ext cx="342900" cy="2952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 rot="-5400000">
              <a:off x="1778925" y="4362550"/>
              <a:ext cx="342900" cy="2952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1802775" y="1533800"/>
              <a:ext cx="342900" cy="2952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122;p16"/>
          <p:cNvSpPr txBox="1"/>
          <p:nvPr/>
        </p:nvSpPr>
        <p:spPr>
          <a:xfrm>
            <a:off x="2793300" y="4359300"/>
            <a:ext cx="35574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9125" rIns="9125" bIns="9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B5394"/>
                </a:solidFill>
                <a:latin typeface="Kite One"/>
                <a:ea typeface="Kite One"/>
                <a:cs typeface="Kite One"/>
                <a:sym typeface="Kite One"/>
              </a:rPr>
              <a:t>Developing Technologically Enhanced </a:t>
            </a:r>
            <a:endParaRPr b="1">
              <a:solidFill>
                <a:srgbClr val="0B5394"/>
              </a:solidFill>
              <a:latin typeface="Kite One"/>
              <a:ea typeface="Kite One"/>
              <a:cs typeface="Kite One"/>
              <a:sym typeface="Kit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B5394"/>
                </a:solidFill>
                <a:latin typeface="Kite One"/>
                <a:ea typeface="Kite One"/>
                <a:cs typeface="Kite One"/>
                <a:sym typeface="Kite One"/>
              </a:rPr>
              <a:t>Learning Spaces</a:t>
            </a:r>
            <a:endParaRPr b="1">
              <a:solidFill>
                <a:srgbClr val="0B5394"/>
              </a:solidFill>
              <a:latin typeface="Kite One"/>
              <a:ea typeface="Kite One"/>
              <a:cs typeface="Kite One"/>
              <a:sym typeface="Kite One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795100" y="423825"/>
            <a:ext cx="76296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9125" rIns="9125" bIns="9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Verdana"/>
                <a:ea typeface="Verdana"/>
                <a:cs typeface="Verdana"/>
                <a:sym typeface="Verdana"/>
              </a:rPr>
              <a:t>VCU Academic Technologies Teams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380750" y="885825"/>
            <a:ext cx="8382900" cy="3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A Cloud Based Video Management System</a:t>
            </a:r>
            <a:endParaRPr sz="2420"/>
          </a:p>
        </p:txBody>
      </p:sp>
      <p:pic>
        <p:nvPicPr>
          <p:cNvPr id="129" name="Google Shape;12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28600"/>
            <a:ext cx="8520600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091900"/>
            <a:ext cx="8520600" cy="504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17"/>
          <p:cNvCxnSpPr/>
          <p:nvPr/>
        </p:nvCxnSpPr>
        <p:spPr>
          <a:xfrm rot="10800000" flipH="1">
            <a:off x="2143000" y="1338875"/>
            <a:ext cx="6364200" cy="1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2" name="Google Shape;13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952" y="1256325"/>
            <a:ext cx="1113648" cy="2434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" name="Google Shape;136;p17"/>
          <p:cNvGrpSpPr/>
          <p:nvPr/>
        </p:nvGrpSpPr>
        <p:grpSpPr>
          <a:xfrm>
            <a:off x="2537250" y="1530425"/>
            <a:ext cx="5817225" cy="1588500"/>
            <a:chOff x="2537250" y="1530425"/>
            <a:chExt cx="5817225" cy="1588500"/>
          </a:xfrm>
        </p:grpSpPr>
        <p:sp>
          <p:nvSpPr>
            <p:cNvPr id="137" name="Google Shape;137;p17"/>
            <p:cNvSpPr txBox="1"/>
            <p:nvPr/>
          </p:nvSpPr>
          <p:spPr>
            <a:xfrm>
              <a:off x="2883975" y="1530425"/>
              <a:ext cx="5470500" cy="158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25" tIns="9125" rIns="9125" bIns="91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/>
                <a:t>CREATE</a:t>
              </a:r>
              <a:r>
                <a:rPr lang="en" sz="1800"/>
                <a:t> engaging content</a:t>
              </a:r>
              <a:endParaRPr sz="18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/>
                <a:t>CONVERT</a:t>
              </a:r>
              <a:r>
                <a:rPr lang="en" sz="1800"/>
                <a:t> presentations and lectures to video</a:t>
              </a:r>
              <a:endParaRPr sz="18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/>
                <a:t>DISTRIBUTE</a:t>
              </a:r>
              <a:r>
                <a:rPr lang="en" sz="1800"/>
                <a:t> to Canvas courses, websites, and more</a:t>
              </a:r>
              <a:endParaRPr sz="18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/>
                <a:t>VIEW</a:t>
              </a:r>
              <a:r>
                <a:rPr lang="en" sz="1800"/>
                <a:t> from any device, anywhere</a:t>
              </a:r>
              <a:endParaRPr sz="1800"/>
            </a:p>
          </p:txBody>
        </p:sp>
        <p:pic>
          <p:nvPicPr>
            <p:cNvPr id="138" name="Google Shape;138;p1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537250" y="1530425"/>
              <a:ext cx="274320" cy="274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1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537250" y="1958775"/>
              <a:ext cx="274320" cy="274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1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537250" y="2387125"/>
              <a:ext cx="274320" cy="274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1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537250" y="2844600"/>
              <a:ext cx="274320" cy="27432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2" name="Google Shape;142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00975" y="3092050"/>
            <a:ext cx="914400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3109600" y="3437525"/>
            <a:ext cx="3258100" cy="568925"/>
            <a:chOff x="3109600" y="3437525"/>
            <a:chExt cx="3258100" cy="568925"/>
          </a:xfrm>
        </p:grpSpPr>
        <p:pic>
          <p:nvPicPr>
            <p:cNvPr id="134" name="Google Shape;134;p1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109600" y="3437525"/>
              <a:ext cx="3258100" cy="568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" name="Google Shape;135;p17"/>
            <p:cNvSpPr txBox="1"/>
            <p:nvPr/>
          </p:nvSpPr>
          <p:spPr>
            <a:xfrm>
              <a:off x="3238612" y="3561432"/>
              <a:ext cx="29781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25" tIns="9125" rIns="9125" bIns="91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b="1" dirty="0" smtClean="0">
                  <a:solidFill>
                    <a:schemeClr val="bg1"/>
                  </a:solidFill>
                </a:rPr>
                <a:t>go.vcu.edu/</a:t>
              </a:r>
              <a:r>
                <a:rPr lang="en-US" sz="1900" b="1" dirty="0" err="1" smtClean="0">
                  <a:solidFill>
                    <a:schemeClr val="bg1"/>
                  </a:solidFill>
                </a:rPr>
                <a:t>kaltura</a:t>
              </a:r>
              <a:endParaRPr sz="19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/>
          <p:nvPr/>
        </p:nvSpPr>
        <p:spPr>
          <a:xfrm>
            <a:off x="380750" y="228950"/>
            <a:ext cx="8430300" cy="47862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body" idx="1"/>
          </p:nvPr>
        </p:nvSpPr>
        <p:spPr>
          <a:xfrm>
            <a:off x="1341925" y="491875"/>
            <a:ext cx="1903200" cy="431100"/>
          </a:xfrm>
          <a:prstGeom prst="rect">
            <a:avLst/>
          </a:prstGeom>
          <a:gradFill>
            <a:gsLst>
              <a:gs pos="0">
                <a:srgbClr val="FDECDB"/>
              </a:gs>
              <a:gs pos="100000">
                <a:srgbClr val="F0A963"/>
              </a:gs>
            </a:gsLst>
            <a:lin ang="5400012" scaled="0"/>
          </a:gradFill>
        </p:spPr>
        <p:txBody>
          <a:bodyPr spcFirstLastPara="1" wrap="square" lIns="9125" tIns="9125" rIns="9125" bIns="9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lang="en" sz="2415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Respondus</a:t>
            </a:r>
            <a:endParaRPr sz="2415" b="1">
              <a:solidFill>
                <a:schemeClr val="dk1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149" name="Google Shape;149;p18"/>
          <p:cNvSpPr txBox="1">
            <a:spLocks noGrp="1"/>
          </p:cNvSpPr>
          <p:nvPr>
            <p:ph type="title"/>
          </p:nvPr>
        </p:nvSpPr>
        <p:spPr>
          <a:xfrm>
            <a:off x="3305825" y="541075"/>
            <a:ext cx="4315800" cy="332700"/>
          </a:xfrm>
          <a:prstGeom prst="rect">
            <a:avLst/>
          </a:prstGeom>
          <a:noFill/>
        </p:spPr>
        <p:txBody>
          <a:bodyPr spcFirstLastPara="1" wrap="square" lIns="9125" tIns="9125" rIns="9125" bIns="9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00" b="1">
                <a:solidFill>
                  <a:srgbClr val="FFFFFF"/>
                </a:solidFill>
              </a:rPr>
              <a:t>Assessment Tools for Learning</a:t>
            </a:r>
            <a:endParaRPr sz="2200" b="1">
              <a:solidFill>
                <a:srgbClr val="FFFFFF"/>
              </a:solidFill>
            </a:endParaRPr>
          </a:p>
        </p:txBody>
      </p:sp>
      <p:pic>
        <p:nvPicPr>
          <p:cNvPr id="150" name="Google Shape;15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975" y="1036925"/>
            <a:ext cx="7646200" cy="1811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" name="Google Shape;151;p18"/>
          <p:cNvGrpSpPr/>
          <p:nvPr/>
        </p:nvGrpSpPr>
        <p:grpSpPr>
          <a:xfrm>
            <a:off x="756000" y="3083750"/>
            <a:ext cx="7646200" cy="1160700"/>
            <a:chOff x="756000" y="3083750"/>
            <a:chExt cx="7646200" cy="1160700"/>
          </a:xfrm>
        </p:grpSpPr>
        <p:sp>
          <p:nvSpPr>
            <p:cNvPr id="152" name="Google Shape;152;p18"/>
            <p:cNvSpPr txBox="1"/>
            <p:nvPr/>
          </p:nvSpPr>
          <p:spPr>
            <a:xfrm>
              <a:off x="756000" y="3083750"/>
              <a:ext cx="3200400" cy="11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25" tIns="9125" rIns="9125" bIns="91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6B26B"/>
                  </a:solidFill>
                </a:rPr>
                <a:t>Lockdown Browser</a:t>
              </a:r>
              <a:endParaRPr sz="1800" b="1">
                <a:solidFill>
                  <a:srgbClr val="F6B26B"/>
                </a:solidFill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Protects online exam integrity</a:t>
              </a:r>
              <a:endParaRPr>
                <a:solidFill>
                  <a:srgbClr val="FFFFFF"/>
                </a:solidFill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Locks down the testing environment</a:t>
              </a:r>
              <a:endParaRPr>
                <a:solidFill>
                  <a:srgbClr val="FFFFFF"/>
                </a:solidFill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Integrates with Canvas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3" name="Google Shape;153;p18"/>
            <p:cNvSpPr txBox="1"/>
            <p:nvPr/>
          </p:nvSpPr>
          <p:spPr>
            <a:xfrm>
              <a:off x="4809700" y="3083750"/>
              <a:ext cx="3592500" cy="11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25" tIns="9125" rIns="9125" bIns="91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6B26B"/>
                  </a:solidFill>
                </a:rPr>
                <a:t>Monitor</a:t>
              </a:r>
              <a:endParaRPr sz="1800" b="1">
                <a:solidFill>
                  <a:srgbClr val="F6B26B"/>
                </a:solidFill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Automated proctoring with webcams</a:t>
              </a:r>
              <a:endParaRPr>
                <a:solidFill>
                  <a:srgbClr val="FFFFFF"/>
                </a:solidFill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Launches from any web browser</a:t>
              </a:r>
              <a:endParaRPr>
                <a:solidFill>
                  <a:srgbClr val="FFFFFF"/>
                </a:solidFill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Integrates with Canvas &amp; publisher systems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4" name="Google Shape;154;p18"/>
            <p:cNvSpPr txBox="1"/>
            <p:nvPr/>
          </p:nvSpPr>
          <p:spPr>
            <a:xfrm>
              <a:off x="4026200" y="3083750"/>
              <a:ext cx="713700" cy="41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25" tIns="9125" rIns="9125" bIns="91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b="1">
                  <a:solidFill>
                    <a:srgbClr val="F6B26B"/>
                  </a:solidFill>
                </a:rPr>
                <a:t>+</a:t>
              </a:r>
              <a:endParaRPr sz="2600" b="1">
                <a:solidFill>
                  <a:srgbClr val="F6B26B"/>
                </a:solidFill>
              </a:endParaRPr>
            </a:p>
          </p:txBody>
        </p:sp>
      </p:grpSp>
      <p:sp>
        <p:nvSpPr>
          <p:cNvPr id="155" name="Google Shape;155;p18"/>
          <p:cNvSpPr txBox="1"/>
          <p:nvPr/>
        </p:nvSpPr>
        <p:spPr>
          <a:xfrm>
            <a:off x="3092450" y="4317975"/>
            <a:ext cx="3006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9125" rIns="9125" bIns="9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go.vcu.edu/respondus</a:t>
            </a:r>
            <a:endParaRPr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6" name="Google Shape;15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775" y="4124325"/>
            <a:ext cx="822960" cy="822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/>
          <p:nvPr/>
        </p:nvSpPr>
        <p:spPr>
          <a:xfrm>
            <a:off x="278850" y="312150"/>
            <a:ext cx="8586300" cy="4519200"/>
          </a:xfrm>
          <a:prstGeom prst="rect">
            <a:avLst/>
          </a:prstGeom>
          <a:gradFill>
            <a:gsLst>
              <a:gs pos="0">
                <a:srgbClr val="00D2E9"/>
              </a:gs>
              <a:gs pos="100000">
                <a:srgbClr val="045962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title"/>
          </p:nvPr>
        </p:nvSpPr>
        <p:spPr>
          <a:xfrm>
            <a:off x="1779800" y="711450"/>
            <a:ext cx="6717300" cy="421500"/>
          </a:xfrm>
          <a:prstGeom prst="rect">
            <a:avLst/>
          </a:prstGeom>
        </p:spPr>
        <p:txBody>
          <a:bodyPr spcFirstLastPara="1" wrap="square" lIns="9125" tIns="9125" rIns="9125" bIns="91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 b="1">
                <a:solidFill>
                  <a:srgbClr val="FFFFFF"/>
                </a:solidFill>
              </a:rPr>
              <a:t>Fill the Social Presence Gap in Online Learning</a:t>
            </a:r>
            <a:endParaRPr sz="2320" b="1">
              <a:solidFill>
                <a:srgbClr val="FFFFFF"/>
              </a:solidFill>
            </a:endParaRPr>
          </a:p>
        </p:txBody>
      </p:sp>
      <p:grpSp>
        <p:nvGrpSpPr>
          <p:cNvPr id="163" name="Google Shape;163;p19"/>
          <p:cNvGrpSpPr/>
          <p:nvPr/>
        </p:nvGrpSpPr>
        <p:grpSpPr>
          <a:xfrm>
            <a:off x="675700" y="388275"/>
            <a:ext cx="951700" cy="942000"/>
            <a:chOff x="675700" y="388275"/>
            <a:chExt cx="951700" cy="942000"/>
          </a:xfrm>
        </p:grpSpPr>
        <p:sp>
          <p:nvSpPr>
            <p:cNvPr id="164" name="Google Shape;164;p19"/>
            <p:cNvSpPr/>
            <p:nvPr/>
          </p:nvSpPr>
          <p:spPr>
            <a:xfrm>
              <a:off x="675700" y="518750"/>
              <a:ext cx="818400" cy="757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9"/>
            <p:cNvSpPr txBox="1"/>
            <p:nvPr/>
          </p:nvSpPr>
          <p:spPr>
            <a:xfrm>
              <a:off x="732800" y="388275"/>
              <a:ext cx="894600" cy="94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25" tIns="9125" rIns="9125" bIns="91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 b="1">
                  <a:solidFill>
                    <a:schemeClr val="accent5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vt</a:t>
              </a:r>
              <a:endParaRPr sz="6000" b="1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66" name="Google Shape;166;p19"/>
          <p:cNvSpPr txBox="1">
            <a:spLocks noGrp="1"/>
          </p:cNvSpPr>
          <p:nvPr>
            <p:ph type="body" idx="1"/>
          </p:nvPr>
        </p:nvSpPr>
        <p:spPr>
          <a:xfrm>
            <a:off x="389950" y="1316525"/>
            <a:ext cx="1624482" cy="354146"/>
          </a:xfrm>
          <a:prstGeom prst="rect">
            <a:avLst/>
          </a:prstGeom>
        </p:spPr>
        <p:txBody>
          <a:bodyPr spcFirstLastPara="1" wrap="square" lIns="9125" tIns="9125" rIns="9125" bIns="91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b="1" dirty="0">
                <a:solidFill>
                  <a:srgbClr val="FFFFFF"/>
                </a:solidFill>
              </a:rPr>
              <a:t>voicethread</a:t>
            </a:r>
            <a:endParaRPr sz="2000" b="1" dirty="0">
              <a:solidFill>
                <a:srgbClr val="FFFFFF"/>
              </a:solidFill>
            </a:endParaRPr>
          </a:p>
        </p:txBody>
      </p:sp>
      <p:grpSp>
        <p:nvGrpSpPr>
          <p:cNvPr id="167" name="Google Shape;167;p19"/>
          <p:cNvGrpSpPr/>
          <p:nvPr/>
        </p:nvGrpSpPr>
        <p:grpSpPr>
          <a:xfrm>
            <a:off x="2569175" y="1342050"/>
            <a:ext cx="4367350" cy="537000"/>
            <a:chOff x="2569175" y="1342050"/>
            <a:chExt cx="4367350" cy="537000"/>
          </a:xfrm>
        </p:grpSpPr>
        <p:sp>
          <p:nvSpPr>
            <p:cNvPr id="168" name="Google Shape;168;p19"/>
            <p:cNvSpPr txBox="1"/>
            <p:nvPr/>
          </p:nvSpPr>
          <p:spPr>
            <a:xfrm>
              <a:off x="2569175" y="1447350"/>
              <a:ext cx="1598700" cy="3264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25" tIns="9125" rIns="9125" bIns="91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chemeClr val="lt1"/>
                  </a:solidFill>
                </a:rPr>
                <a:t>SHOWCASE</a:t>
              </a:r>
              <a:endParaRPr sz="2000" b="1">
                <a:solidFill>
                  <a:schemeClr val="lt1"/>
                </a:solidFill>
              </a:endParaRPr>
            </a:p>
          </p:txBody>
        </p:sp>
        <p:sp>
          <p:nvSpPr>
            <p:cNvPr id="169" name="Google Shape;169;p19"/>
            <p:cNvSpPr txBox="1"/>
            <p:nvPr/>
          </p:nvSpPr>
          <p:spPr>
            <a:xfrm>
              <a:off x="4310325" y="1342050"/>
              <a:ext cx="2626200" cy="5370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25" tIns="9125" rIns="9125" bIns="91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</a:rPr>
                <a:t>Share images, documents, audio/video and other files.</a:t>
              </a:r>
              <a:endParaRPr sz="1600">
                <a:solidFill>
                  <a:srgbClr val="FFFFFF"/>
                </a:solidFill>
              </a:endParaRPr>
            </a:p>
          </p:txBody>
        </p:sp>
      </p:grpSp>
      <p:grpSp>
        <p:nvGrpSpPr>
          <p:cNvPr id="170" name="Google Shape;170;p19"/>
          <p:cNvGrpSpPr/>
          <p:nvPr/>
        </p:nvGrpSpPr>
        <p:grpSpPr>
          <a:xfrm>
            <a:off x="2150675" y="1996488"/>
            <a:ext cx="5428150" cy="537000"/>
            <a:chOff x="2150675" y="1996488"/>
            <a:chExt cx="5428150" cy="537000"/>
          </a:xfrm>
        </p:grpSpPr>
        <p:sp>
          <p:nvSpPr>
            <p:cNvPr id="171" name="Google Shape;171;p19"/>
            <p:cNvSpPr txBox="1"/>
            <p:nvPr/>
          </p:nvSpPr>
          <p:spPr>
            <a:xfrm>
              <a:off x="2150675" y="2101788"/>
              <a:ext cx="2017200" cy="3264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25" tIns="9125" rIns="9125" bIns="91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rgbClr val="FFFFFF"/>
                  </a:solidFill>
                </a:rPr>
                <a:t>COLLABORATE</a:t>
              </a:r>
              <a:endParaRPr sz="2000" b="1">
                <a:solidFill>
                  <a:srgbClr val="FFFFFF"/>
                </a:solidFill>
              </a:endParaRPr>
            </a:p>
          </p:txBody>
        </p:sp>
        <p:sp>
          <p:nvSpPr>
            <p:cNvPr id="172" name="Google Shape;172;p19"/>
            <p:cNvSpPr txBox="1"/>
            <p:nvPr/>
          </p:nvSpPr>
          <p:spPr>
            <a:xfrm>
              <a:off x="4310325" y="1996488"/>
              <a:ext cx="3268500" cy="5370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25" tIns="9125" rIns="9125" bIns="91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</a:rPr>
                <a:t>Multi-sensory environment with inclusive, interactive discussions.</a:t>
              </a:r>
              <a:endParaRPr sz="1600">
                <a:solidFill>
                  <a:srgbClr val="FFFFFF"/>
                </a:solidFill>
              </a:endParaRPr>
            </a:p>
          </p:txBody>
        </p:sp>
      </p:grpSp>
      <p:grpSp>
        <p:nvGrpSpPr>
          <p:cNvPr id="173" name="Google Shape;173;p19"/>
          <p:cNvGrpSpPr/>
          <p:nvPr/>
        </p:nvGrpSpPr>
        <p:grpSpPr>
          <a:xfrm>
            <a:off x="2797775" y="2593725"/>
            <a:ext cx="4524250" cy="537000"/>
            <a:chOff x="2797775" y="2593725"/>
            <a:chExt cx="4524250" cy="537000"/>
          </a:xfrm>
        </p:grpSpPr>
        <p:sp>
          <p:nvSpPr>
            <p:cNvPr id="174" name="Google Shape;174;p19"/>
            <p:cNvSpPr txBox="1"/>
            <p:nvPr/>
          </p:nvSpPr>
          <p:spPr>
            <a:xfrm>
              <a:off x="2797775" y="2699025"/>
              <a:ext cx="1370100" cy="3264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25" tIns="9125" rIns="9125" bIns="91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rgbClr val="FFFFFF"/>
                  </a:solidFill>
                </a:rPr>
                <a:t>EDUCATE</a:t>
              </a:r>
              <a:endParaRPr sz="2000" b="1">
                <a:solidFill>
                  <a:srgbClr val="FFFFFF"/>
                </a:solidFill>
              </a:endParaRPr>
            </a:p>
          </p:txBody>
        </p:sp>
        <p:sp>
          <p:nvSpPr>
            <p:cNvPr id="175" name="Google Shape;175;p19"/>
            <p:cNvSpPr txBox="1"/>
            <p:nvPr/>
          </p:nvSpPr>
          <p:spPr>
            <a:xfrm>
              <a:off x="4310325" y="2593725"/>
              <a:ext cx="3011700" cy="5370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25" tIns="9125" rIns="9125" bIns="91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FFFFFF"/>
                  </a:solidFill>
                </a:rPr>
                <a:t>Create challenging and insightful learning experiences.</a:t>
              </a:r>
              <a:endParaRPr sz="16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76" name="Google Shape;176;p19"/>
          <p:cNvSpPr txBox="1"/>
          <p:nvPr/>
        </p:nvSpPr>
        <p:spPr>
          <a:xfrm>
            <a:off x="1713461" y="3961576"/>
            <a:ext cx="2787900" cy="58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9125" rIns="9125" bIns="91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u="sng" dirty="0">
                <a:solidFill>
                  <a:schemeClr val="tx1"/>
                </a:solidFill>
              </a:rPr>
              <a:t>voicethread.com/support</a:t>
            </a:r>
            <a:endParaRPr sz="1600" b="1" u="sng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u="sng" dirty="0">
                <a:solidFill>
                  <a:schemeClr val="tx1"/>
                </a:solidFill>
              </a:rPr>
              <a:t>voicethread.com/workshops</a:t>
            </a:r>
            <a:endParaRPr sz="1600" b="1" dirty="0">
              <a:solidFill>
                <a:schemeClr val="tx1"/>
              </a:solidFill>
            </a:endParaRPr>
          </a:p>
        </p:txBody>
      </p:sp>
      <p:pic>
        <p:nvPicPr>
          <p:cNvPr id="177" name="Google Shape;17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7850" y="3190950"/>
            <a:ext cx="1097" cy="5486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" name="Google Shape;178;p19"/>
          <p:cNvGrpSpPr/>
          <p:nvPr/>
        </p:nvGrpSpPr>
        <p:grpSpPr>
          <a:xfrm>
            <a:off x="4811400" y="3998088"/>
            <a:ext cx="2979436" cy="548662"/>
            <a:chOff x="4811400" y="3998088"/>
            <a:chExt cx="2979436" cy="548662"/>
          </a:xfrm>
        </p:grpSpPr>
        <p:pic>
          <p:nvPicPr>
            <p:cNvPr id="179" name="Google Shape;179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811400" y="3998513"/>
              <a:ext cx="331434" cy="54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415782" y="3998088"/>
              <a:ext cx="648393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936525" y="3998088"/>
              <a:ext cx="854311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1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383794" y="3998110"/>
              <a:ext cx="311972" cy="54864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3" name="Google Shape;183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1500" y="381522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139543" y="3130725"/>
            <a:ext cx="116878" cy="608865"/>
          </a:xfrm>
          <a:prstGeom prst="rect">
            <a:avLst/>
          </a:prstGeom>
          <a:solidFill>
            <a:srgbClr val="02C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2C4D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20"/>
          <p:cNvGrpSpPr/>
          <p:nvPr/>
        </p:nvGrpSpPr>
        <p:grpSpPr>
          <a:xfrm>
            <a:off x="1243125" y="3633050"/>
            <a:ext cx="7439175" cy="1209150"/>
            <a:chOff x="1243125" y="3633050"/>
            <a:chExt cx="7439175" cy="1209150"/>
          </a:xfrm>
        </p:grpSpPr>
        <p:sp>
          <p:nvSpPr>
            <p:cNvPr id="189" name="Google Shape;189;p20"/>
            <p:cNvSpPr txBox="1"/>
            <p:nvPr/>
          </p:nvSpPr>
          <p:spPr>
            <a:xfrm>
              <a:off x="1243125" y="4316600"/>
              <a:ext cx="5967300" cy="44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25" tIns="9125" rIns="9125" bIns="9125" anchor="t" anchorCtr="0">
              <a:spAutoFit/>
            </a:bodyPr>
            <a:lstStyle/>
            <a:p>
              <a:pPr marL="171450" lvl="0" indent="-133350" algn="l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200"/>
                <a:buChar char="●"/>
              </a:pPr>
              <a:r>
                <a:rPr lang="en" b="1" dirty="0"/>
                <a:t>Login</a:t>
              </a:r>
              <a:r>
                <a:rPr lang="en" dirty="0"/>
                <a:t> - </a:t>
              </a:r>
              <a:r>
                <a:rPr lang="en" u="sng" dirty="0">
                  <a:solidFill>
                    <a:srgbClr val="FF0000"/>
                  </a:solidFill>
                </a:rPr>
                <a:t>go.vcu.edu/canvas</a:t>
              </a:r>
              <a:r>
                <a:rPr lang="en" dirty="0"/>
                <a:t> (</a:t>
              </a:r>
              <a:r>
                <a:rPr lang="en" dirty="0">
                  <a:solidFill>
                    <a:schemeClr val="dk1"/>
                  </a:solidFill>
                </a:rPr>
                <a:t>use your VCU login credentials)</a:t>
              </a:r>
              <a:endParaRPr dirty="0"/>
            </a:p>
            <a:p>
              <a:pPr marL="171450" lvl="0" indent="-133350" algn="l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200"/>
                <a:buChar char="●"/>
              </a:pPr>
              <a:r>
                <a:rPr lang="en" b="1" dirty="0"/>
                <a:t>Support</a:t>
              </a:r>
              <a:r>
                <a:rPr lang="en" dirty="0"/>
                <a:t> - </a:t>
              </a:r>
              <a:r>
                <a:rPr lang="en" u="sng" dirty="0">
                  <a:solidFill>
                    <a:srgbClr val="FF0000"/>
                  </a:solidFill>
                </a:rPr>
                <a:t>go.vcu.edu/canvas247support</a:t>
              </a:r>
              <a:r>
                <a:rPr lang="en" dirty="0"/>
                <a:t> or email: </a:t>
              </a:r>
              <a:r>
                <a:rPr lang="en" u="sng" dirty="0">
                  <a:solidFill>
                    <a:srgbClr val="FF0000"/>
                  </a:solidFill>
                </a:rPr>
                <a:t>LSRequest@vcu.edu</a:t>
              </a:r>
              <a:r>
                <a:rPr lang="en" dirty="0"/>
                <a:t> </a:t>
              </a:r>
              <a:endParaRPr dirty="0"/>
            </a:p>
          </p:txBody>
        </p:sp>
        <p:pic>
          <p:nvPicPr>
            <p:cNvPr id="190" name="Google Shape;190;p20">
              <a:hlinkClick r:id="rId3"/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467750" y="3633050"/>
              <a:ext cx="1214550" cy="12091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3" name="Google Shape;193;p20"/>
          <p:cNvSpPr txBox="1"/>
          <p:nvPr/>
        </p:nvSpPr>
        <p:spPr>
          <a:xfrm>
            <a:off x="4858840" y="422600"/>
            <a:ext cx="3367252" cy="71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9125" rIns="9125" bIns="91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tx1"/>
                </a:solidFill>
                <a:highlight>
                  <a:srgbClr val="FFFFFF"/>
                </a:highlight>
              </a:rPr>
              <a:t>Canvas </a:t>
            </a:r>
            <a:r>
              <a:rPr lang="en" dirty="0">
                <a:solidFill>
                  <a:schemeClr val="tx1"/>
                </a:solidFill>
                <a:highlight>
                  <a:srgbClr val="FFFFFF"/>
                </a:highlight>
              </a:rPr>
              <a:t>LMS is a robust digital foundation for all aspects of higher-ed learning</a:t>
            </a:r>
            <a:r>
              <a:rPr lang="en" dirty="0" smtClean="0">
                <a:solidFill>
                  <a:schemeClr val="tx1"/>
                </a:solidFill>
                <a:highlight>
                  <a:srgbClr val="FFFFFF"/>
                </a:highlight>
              </a:rPr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800" dirty="0" smtClean="0">
              <a:solidFill>
                <a:srgbClr val="C00000"/>
              </a:solidFill>
              <a:highlight>
                <a:srgbClr val="FFFFFF"/>
              </a:highlight>
            </a:endParaRPr>
          </a:p>
        </p:txBody>
      </p:sp>
      <p:sp>
        <p:nvSpPr>
          <p:cNvPr id="194" name="Google Shape;194;p20"/>
          <p:cNvSpPr txBox="1"/>
          <p:nvPr/>
        </p:nvSpPr>
        <p:spPr>
          <a:xfrm>
            <a:off x="4807205" y="1265293"/>
            <a:ext cx="3470522" cy="2080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9125" rIns="9125" bIns="91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0000"/>
                </a:solidFill>
              </a:rPr>
              <a:t>Content Creation and Delivery </a:t>
            </a:r>
          </a:p>
          <a:p>
            <a:pPr marL="152400" lvl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</a:pPr>
            <a:r>
              <a:rPr lang="e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FF"/>
                </a:highlight>
              </a:rPr>
              <a:t>Rubrics, modules, </a:t>
            </a:r>
            <a:r>
              <a:rPr lang="e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FF"/>
                </a:highlight>
              </a:rPr>
              <a:t>c</a:t>
            </a:r>
            <a:r>
              <a:rPr lang="e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FF"/>
                </a:highlight>
              </a:rPr>
              <a:t>alendars</a:t>
            </a:r>
            <a:r>
              <a:rPr lang="en" sz="12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FF"/>
                </a:highlight>
              </a:rPr>
              <a:t>,</a:t>
            </a:r>
            <a:r>
              <a:rPr lang="e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FF"/>
                </a:highlight>
              </a:rPr>
              <a:t> quizzes</a:t>
            </a:r>
            <a:r>
              <a:rPr lang="e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FF"/>
                </a:highlight>
              </a:rPr>
              <a:t>, s</a:t>
            </a:r>
            <a:r>
              <a:rPr lang="e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FF"/>
                </a:highlight>
              </a:rPr>
              <a:t>yllabi, analytics</a:t>
            </a:r>
            <a:r>
              <a:rPr lang="e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FF"/>
                </a:highlight>
              </a:rPr>
              <a:t>, discussions, a</a:t>
            </a:r>
            <a:r>
              <a:rPr lang="e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FF"/>
                </a:highlight>
              </a:rPr>
              <a:t>ssessments, grades. and more.</a:t>
            </a:r>
          </a:p>
          <a:p>
            <a:pPr marL="152400" lvl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</a:pPr>
            <a:endParaRPr sz="1000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0000"/>
                </a:solidFill>
              </a:rPr>
              <a:t>Collaborative </a:t>
            </a:r>
            <a:r>
              <a:rPr lang="en" dirty="0">
                <a:solidFill>
                  <a:srgbClr val="FF0000"/>
                </a:solidFill>
              </a:rPr>
              <a:t>Tools</a:t>
            </a:r>
            <a:endParaRPr dirty="0">
              <a:solidFill>
                <a:srgbClr val="FF0000"/>
              </a:solidFill>
            </a:endParaRPr>
          </a:p>
          <a:p>
            <a:pPr marL="152400" lvl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</a:pPr>
            <a:r>
              <a:rPr lang="en" sz="12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FF"/>
                </a:highlight>
              </a:rPr>
              <a:t>Messaging, audio notes, video, and </a:t>
            </a:r>
            <a:r>
              <a:rPr lang="e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FF"/>
                </a:highlight>
              </a:rPr>
              <a:t>more.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Mobile Apps</a:t>
            </a:r>
            <a:endParaRPr dirty="0">
              <a:solidFill>
                <a:srgbClr val="FF0000"/>
              </a:solidFill>
            </a:endParaRPr>
          </a:p>
          <a:p>
            <a:pPr marL="152400" lvl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</a:pPr>
            <a:r>
              <a:rPr lang="e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Take Canvas anywhere, grade on the go, stay connected to </a:t>
            </a:r>
            <a:r>
              <a:rPr lang="e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students!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1" name="Google Shape;20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1825" y="4012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0"/>
          <p:cNvSpPr/>
          <p:nvPr/>
        </p:nvSpPr>
        <p:spPr>
          <a:xfrm>
            <a:off x="404575" y="422600"/>
            <a:ext cx="3543300" cy="3270900"/>
          </a:xfrm>
          <a:prstGeom prst="bevel">
            <a:avLst>
              <a:gd name="adj" fmla="val 12500"/>
            </a:avLst>
          </a:prstGeom>
          <a:gradFill>
            <a:gsLst>
              <a:gs pos="0">
                <a:srgbClr val="FDECDB"/>
              </a:gs>
              <a:gs pos="100000">
                <a:srgbClr val="F0A963"/>
              </a:gs>
            </a:gsLst>
            <a:lin ang="5400012" scaled="0"/>
          </a:gradFill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03" name="Google Shape;203;p20"/>
          <p:cNvSpPr/>
          <p:nvPr/>
        </p:nvSpPr>
        <p:spPr>
          <a:xfrm>
            <a:off x="1050775" y="1182878"/>
            <a:ext cx="2256627" cy="634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rgbClr val="98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80000"/>
                </a:solidFill>
                <a:latin typeface="Arial"/>
              </a:rPr>
              <a:t>CANVAS</a:t>
            </a:r>
          </a:p>
        </p:txBody>
      </p:sp>
      <p:sp>
        <p:nvSpPr>
          <p:cNvPr id="204" name="Google Shape;204;p20"/>
          <p:cNvSpPr txBox="1"/>
          <p:nvPr/>
        </p:nvSpPr>
        <p:spPr>
          <a:xfrm>
            <a:off x="882175" y="2047208"/>
            <a:ext cx="25881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9125" rIns="9125" bIns="91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Teaching and </a:t>
            </a:r>
            <a:r>
              <a:rPr lang="en" sz="1800" b="1" dirty="0" smtClean="0"/>
              <a:t>Learning</a:t>
            </a:r>
            <a:endParaRPr sz="1000" b="1" dirty="0"/>
          </a:p>
        </p:txBody>
      </p:sp>
      <p:sp>
        <p:nvSpPr>
          <p:cNvPr id="205" name="Google Shape;205;p20"/>
          <p:cNvSpPr txBox="1"/>
          <p:nvPr/>
        </p:nvSpPr>
        <p:spPr>
          <a:xfrm>
            <a:off x="833975" y="2492129"/>
            <a:ext cx="27606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9125" rIns="9125" bIns="91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980000"/>
                </a:solidFill>
              </a:rPr>
              <a:t>Powered by Canvas LMS </a:t>
            </a:r>
            <a:endParaRPr b="1" dirty="0">
              <a:solidFill>
                <a:srgbClr val="98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980000"/>
                </a:solidFill>
              </a:rPr>
              <a:t>for Higher Education</a:t>
            </a:r>
            <a:endParaRPr sz="600" b="1" dirty="0">
              <a:solidFill>
                <a:srgbClr val="9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1"/>
          <p:cNvSpPr txBox="1">
            <a:spLocks noGrp="1"/>
          </p:cNvSpPr>
          <p:nvPr>
            <p:ph type="title"/>
          </p:nvPr>
        </p:nvSpPr>
        <p:spPr>
          <a:xfrm>
            <a:off x="707500" y="2121425"/>
            <a:ext cx="7728900" cy="353100"/>
          </a:xfrm>
          <a:prstGeom prst="rect">
            <a:avLst/>
          </a:prstGeom>
        </p:spPr>
        <p:txBody>
          <a:bodyPr spcFirstLastPara="1" wrap="square" lIns="9125" tIns="9125" rIns="9125" bIns="91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155CC"/>
                </a:solidFill>
                <a:latin typeface="Arial Rounded"/>
                <a:ea typeface="Arial Rounded"/>
                <a:cs typeface="Arial Rounded"/>
                <a:sym typeface="Arial Rounded"/>
              </a:rPr>
              <a:t>Zoom Desktop Conferencing Solution for VCU</a:t>
            </a:r>
            <a:endParaRPr sz="2000">
              <a:solidFill>
                <a:srgbClr val="1155CC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11" name="Google Shape;211;p21"/>
          <p:cNvSpPr txBox="1">
            <a:spLocks noGrp="1"/>
          </p:cNvSpPr>
          <p:nvPr>
            <p:ph type="body" idx="1"/>
          </p:nvPr>
        </p:nvSpPr>
        <p:spPr>
          <a:xfrm>
            <a:off x="845100" y="2482675"/>
            <a:ext cx="4274100" cy="1181100"/>
          </a:xfrm>
          <a:prstGeom prst="rect">
            <a:avLst/>
          </a:prstGeom>
        </p:spPr>
        <p:txBody>
          <a:bodyPr spcFirstLastPara="1" wrap="square" lIns="9125" tIns="9125" rIns="9125" bIns="9125" anchor="t" anchorCtr="0">
            <a:normAutofit fontScale="85000" lnSpcReduction="10000"/>
          </a:bodyPr>
          <a:lstStyle/>
          <a:p>
            <a:pPr marL="285750" lvl="0" indent="-20828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Char char="●"/>
            </a:pPr>
            <a:r>
              <a:rPr lang="en" sz="1600">
                <a:solidFill>
                  <a:srgbClr val="000000"/>
                </a:solidFill>
              </a:rPr>
              <a:t>Available to VCU faculty, staff and students.</a:t>
            </a:r>
            <a:endParaRPr sz="1600">
              <a:solidFill>
                <a:srgbClr val="000000"/>
              </a:solidFill>
            </a:endParaRPr>
          </a:p>
          <a:p>
            <a:pPr marL="285750" lvl="0" indent="-20828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Char char="●"/>
            </a:pPr>
            <a:r>
              <a:rPr lang="en" sz="1600">
                <a:solidFill>
                  <a:srgbClr val="000000"/>
                </a:solidFill>
              </a:rPr>
              <a:t>Lead or attend virtual meetings from anywhere.</a:t>
            </a:r>
            <a:endParaRPr sz="1600">
              <a:solidFill>
                <a:srgbClr val="000000"/>
              </a:solidFill>
            </a:endParaRPr>
          </a:p>
          <a:p>
            <a:pPr marL="285750" lvl="0" indent="-20828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Char char="●"/>
            </a:pPr>
            <a:r>
              <a:rPr lang="en" sz="1600">
                <a:solidFill>
                  <a:srgbClr val="000000"/>
                </a:solidFill>
              </a:rPr>
              <a:t>Supports remote instruction and collaboration.</a:t>
            </a:r>
            <a:endParaRPr sz="1600">
              <a:solidFill>
                <a:srgbClr val="000000"/>
              </a:solidFill>
            </a:endParaRPr>
          </a:p>
          <a:p>
            <a:pPr marL="285750" lvl="0" indent="-20828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Char char="●"/>
            </a:pPr>
            <a:r>
              <a:rPr lang="en" sz="1600">
                <a:solidFill>
                  <a:srgbClr val="000000"/>
                </a:solidFill>
              </a:rPr>
              <a:t>Get your VCU license at vcu.zoom.us </a:t>
            </a:r>
            <a:endParaRPr sz="1600">
              <a:solidFill>
                <a:srgbClr val="000000"/>
              </a:solidFill>
            </a:endParaRPr>
          </a:p>
          <a:p>
            <a:pPr marL="285750" lvl="0" indent="-20828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Char char="●"/>
            </a:pPr>
            <a:r>
              <a:rPr lang="en" sz="1600">
                <a:solidFill>
                  <a:srgbClr val="000000"/>
                </a:solidFill>
              </a:rPr>
              <a:t>(login with your VCU eID and password)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212" name="Google Shape;212;p21"/>
          <p:cNvSpPr txBox="1"/>
          <p:nvPr/>
        </p:nvSpPr>
        <p:spPr>
          <a:xfrm>
            <a:off x="6689250" y="2436625"/>
            <a:ext cx="1798200" cy="21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9125" rIns="9125" bIns="91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155CC"/>
                </a:solidFill>
              </a:rPr>
              <a:t>share audio/video files</a:t>
            </a:r>
            <a:endParaRPr sz="130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155CC"/>
                </a:solidFill>
              </a:rPr>
              <a:t>share computer content</a:t>
            </a:r>
            <a:endParaRPr sz="130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155CC"/>
                </a:solidFill>
              </a:rPr>
              <a:t>whiteboard</a:t>
            </a:r>
            <a:endParaRPr sz="130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155CC"/>
                </a:solidFill>
              </a:rPr>
              <a:t>breakout rooms</a:t>
            </a:r>
            <a:endParaRPr sz="130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155CC"/>
                </a:solidFill>
              </a:rPr>
              <a:t>chat</a:t>
            </a:r>
            <a:endParaRPr sz="130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155CC"/>
                </a:solidFill>
              </a:rPr>
              <a:t>polling</a:t>
            </a:r>
            <a:endParaRPr sz="130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155CC"/>
                </a:solidFill>
              </a:rPr>
              <a:t>quizzes</a:t>
            </a:r>
            <a:endParaRPr sz="130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155CC"/>
                </a:solidFill>
              </a:rPr>
              <a:t>transcript &amp; captioning</a:t>
            </a:r>
            <a:endParaRPr sz="130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300"/>
              </a:spcAft>
              <a:buNone/>
            </a:pPr>
            <a:r>
              <a:rPr lang="en" sz="1300">
                <a:solidFill>
                  <a:srgbClr val="1155CC"/>
                </a:solidFill>
              </a:rPr>
              <a:t>record to the cloud</a:t>
            </a:r>
            <a:endParaRPr sz="1300">
              <a:solidFill>
                <a:srgbClr val="1155CC"/>
              </a:solidFill>
            </a:endParaRPr>
          </a:p>
        </p:txBody>
      </p:sp>
      <p:sp>
        <p:nvSpPr>
          <p:cNvPr id="213" name="Google Shape;213;p21"/>
          <p:cNvSpPr txBox="1"/>
          <p:nvPr/>
        </p:nvSpPr>
        <p:spPr>
          <a:xfrm>
            <a:off x="3389850" y="4025250"/>
            <a:ext cx="23778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9125" rIns="9125" bIns="9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rgbClr val="1155CC"/>
                </a:solidFill>
                <a:latin typeface="Arial Rounded"/>
                <a:ea typeface="Arial Rounded"/>
                <a:cs typeface="Arial Rounded"/>
                <a:sym typeface="Arial Rounded"/>
              </a:rPr>
              <a:t>go.vcu.edu/zoom</a:t>
            </a:r>
            <a:endParaRPr sz="2000" b="1" dirty="0">
              <a:solidFill>
                <a:srgbClr val="1155CC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14" name="Google Shape;2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600" y="238050"/>
            <a:ext cx="7728807" cy="174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525" y="3925575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516</Words>
  <Application>Microsoft Office PowerPoint</Application>
  <PresentationFormat>On-screen Show (16:9)</PresentationFormat>
  <Paragraphs>138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Times New Roman</vt:lpstr>
      <vt:lpstr>Arial Narrow</vt:lpstr>
      <vt:lpstr>Verdana</vt:lpstr>
      <vt:lpstr>Poiret One</vt:lpstr>
      <vt:lpstr>Arial Rounded</vt:lpstr>
      <vt:lpstr>Kite One</vt:lpstr>
      <vt:lpstr>Anton</vt:lpstr>
      <vt:lpstr>Arial</vt:lpstr>
      <vt:lpstr>Impact</vt:lpstr>
      <vt:lpstr>Simple Light</vt:lpstr>
      <vt:lpstr>Academic Technologies (AT)</vt:lpstr>
      <vt:lpstr>PowerPoint Presentation</vt:lpstr>
      <vt:lpstr>PowerPoint Presentation</vt:lpstr>
      <vt:lpstr>PowerPoint Presentation</vt:lpstr>
      <vt:lpstr>A Cloud Based Video Management System</vt:lpstr>
      <vt:lpstr>Assessment Tools for Learning</vt:lpstr>
      <vt:lpstr>Fill the Social Presence Gap in Online Learning</vt:lpstr>
      <vt:lpstr>PowerPoint Presentation</vt:lpstr>
      <vt:lpstr>Zoom Desktop Conferencing Solution for VCU</vt:lpstr>
      <vt:lpstr>PowerPoint Presentation</vt:lpstr>
      <vt:lpstr>PowerPoint Presentation</vt:lpstr>
      <vt:lpstr>PowerPoint Presentation</vt:lpstr>
      <vt:lpstr>PowerPoint Presentation</vt:lpstr>
      <vt:lpstr>Visit our Websites for Information and 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Technologies (AT)</dc:title>
  <cp:lastModifiedBy>Jana Avery</cp:lastModifiedBy>
  <cp:revision>7</cp:revision>
  <dcterms:modified xsi:type="dcterms:W3CDTF">2023-08-01T22:22:04Z</dcterms:modified>
</cp:coreProperties>
</file>